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2" r:id="rId2"/>
    <p:sldId id="264" r:id="rId3"/>
    <p:sldId id="257" r:id="rId4"/>
    <p:sldId id="259" r:id="rId5"/>
    <p:sldId id="266" r:id="rId6"/>
    <p:sldId id="269" r:id="rId7"/>
    <p:sldId id="298" r:id="rId8"/>
    <p:sldId id="272" r:id="rId9"/>
    <p:sldId id="274" r:id="rId10"/>
    <p:sldId id="302" r:id="rId11"/>
    <p:sldId id="303" r:id="rId12"/>
    <p:sldId id="277" r:id="rId13"/>
    <p:sldId id="278" r:id="rId14"/>
    <p:sldId id="279" r:id="rId15"/>
    <p:sldId id="304" r:id="rId16"/>
    <p:sldId id="282" r:id="rId17"/>
    <p:sldId id="307" r:id="rId18"/>
    <p:sldId id="284" r:id="rId19"/>
    <p:sldId id="285" r:id="rId20"/>
    <p:sldId id="287" r:id="rId21"/>
    <p:sldId id="306" r:id="rId22"/>
    <p:sldId id="286" r:id="rId23"/>
    <p:sldId id="300" r:id="rId24"/>
    <p:sldId id="273" r:id="rId25"/>
    <p:sldId id="267" r:id="rId26"/>
    <p:sldId id="301" r:id="rId27"/>
    <p:sldId id="294" r:id="rId28"/>
    <p:sldId id="291" r:id="rId29"/>
    <p:sldId id="292" r:id="rId30"/>
    <p:sldId id="293" r:id="rId31"/>
    <p:sldId id="297" r:id="rId32"/>
    <p:sldId id="268" r:id="rId33"/>
    <p:sldId id="295" r:id="rId34"/>
    <p:sldId id="296" r:id="rId35"/>
    <p:sldId id="26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614"/>
    <a:srgbClr val="EBA416"/>
    <a:srgbClr val="EEA615"/>
    <a:srgbClr val="EDA615"/>
    <a:srgbClr val="094A8E"/>
    <a:srgbClr val="01ACE9"/>
    <a:srgbClr val="0057AB"/>
    <a:srgbClr val="00479E"/>
    <a:srgbClr val="0252A4"/>
    <a:srgbClr val="01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7662" autoAdjust="0"/>
  </p:normalViewPr>
  <p:slideViewPr>
    <p:cSldViewPr snapToGrid="0" snapToObjects="1">
      <p:cViewPr varScale="1">
        <p:scale>
          <a:sx n="100" d="100"/>
          <a:sy n="10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BE319-EF14-9D4E-8FFC-EBA0DFAF8D46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D98A-6677-2347-B45F-D7F4926335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29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83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用户可以把文件池中的文件发送给其他人，在发送者的发送文件夹中会出现这个文件记录，只可以查看，接收者的接收文件夹中会收到此文件，可以预览、编辑此文件，还会收到发送者发送文件的消息。双方共享同一份文件，方便用户间分发文件进行修改、审核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95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94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3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49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左侧即为文件树结构，网页中心为文件列表，右侧支持预览发送等操作，还可批量下载和删除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95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这是文件编辑界面，与</a:t>
            </a:r>
            <a:r>
              <a:rPr lang="en-US" altLang="zh-CN"/>
              <a:t>office</a:t>
            </a:r>
            <a:r>
              <a:rPr lang="zh-CN" altLang="en-US"/>
              <a:t>的操作界面几乎相同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3161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在这个月时间，我学习到了许多东西，代码编写需要写注释，注意方法的封装调用，数据库设计需要减少冗余并保持可拓展性，还学习到了各种后端技术栈、数据结构与</a:t>
            </a:r>
            <a:r>
              <a:rPr lang="en-US" altLang="zh-CN"/>
              <a:t>Java</a:t>
            </a:r>
            <a:r>
              <a:rPr lang="zh-CN" altLang="en-US"/>
              <a:t>并发容器，还能熟练使用</a:t>
            </a:r>
            <a:r>
              <a:rPr lang="en-US" altLang="zh-CN"/>
              <a:t>git</a:t>
            </a:r>
            <a:r>
              <a:rPr lang="zh-CN" altLang="en-US"/>
              <a:t>工具进行代码上传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37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72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8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831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37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506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这三部分组合起来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就生成成功了，</a:t>
            </a:r>
            <a:r>
              <a:rPr lang="zh-CN" altLang="en-US" b="0" dirty="0"/>
              <a:t>前端收到后端传回的</a:t>
            </a:r>
            <a:r>
              <a:rPr lang="en-US" altLang="zh-CN" b="0" dirty="0" err="1"/>
              <a:t>jwt</a:t>
            </a:r>
            <a:r>
              <a:rPr lang="en-US" altLang="zh-CN" b="0" dirty="0"/>
              <a:t> token</a:t>
            </a:r>
            <a:r>
              <a:rPr lang="zh-CN" altLang="en-US" b="0" dirty="0"/>
              <a:t>则会将</a:t>
            </a:r>
            <a:r>
              <a:rPr lang="en-US" altLang="zh-CN" b="0" dirty="0"/>
              <a:t>token</a:t>
            </a:r>
            <a:r>
              <a:rPr lang="zh-CN" altLang="en-US" b="0" dirty="0"/>
              <a:t>保存在浏览的</a:t>
            </a:r>
            <a:r>
              <a:rPr lang="en-US" altLang="zh-CN" b="0" dirty="0"/>
              <a:t>cookie</a:t>
            </a:r>
            <a:r>
              <a:rPr lang="zh-CN" altLang="en-US" b="0" dirty="0"/>
              <a:t>中，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而后台需要得到用户身份信息则只需对前端传回的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中就会知道用户的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添加一个权限拦截器</a:t>
            </a:r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JwtFilter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，在这个类中规定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哪些接口需要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才能通过拦截器，用这个拦截器来进行权限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56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6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下面这张图说明了文件的流转过程，用户上传文件后，经过预览、编辑、发送、共享等一系列操作，最终审核发布。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33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下面给大家介绍流程中重要的功能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6D98A-6677-2347-B45F-D7F4926335C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30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2ABEA-3115-184A-BC9E-532387100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A225DE-D7A2-C44B-93FF-36D0F9C8A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BDB42-0AAE-BC4D-AEF0-277B97AB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3118C4-BE1E-0E41-B71A-0B74A4AB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D5D20-DD72-4748-9ACC-A1CCC469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14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793C8-F8E3-2348-8BAB-593B3FF6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5DA373-31C9-154B-B64D-FBC6F17EB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1568F-8AD3-1342-9DF8-75B10AB5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4FBCB-AEBB-C649-AABE-784E9192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60946-49B8-2F49-8070-80899B2A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38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F5A62C-F2F0-6E4F-B3C3-C6FDC99A6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F59263-C141-BC4E-B1BA-16B305306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35E2B-6EC8-9E46-B953-4FBBECA84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6BE22-C750-C04B-ABDA-FB8CE3B0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98094F-D622-6D4F-87BB-63B5CBA0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27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2FC02-CE58-9641-9448-A85E8481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872E2-CA30-4B4A-8BEF-462265CA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4A1-4954-AF40-B5C4-857DC757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6ED9E-6498-D347-AA61-56ABB616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DD7C3D-EA2E-5A48-BD9D-16AE0E30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71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1FD5C-63D1-B54B-862B-2E8E9CF3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3C947E-409D-6A45-A7FA-27B6E51DF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E7B81-30E3-C044-8C39-3245A6D2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A647A-E371-8445-80DA-3D62B55B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A4AC34-C44A-8A4E-B7DA-4A2440E9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96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ED128-2635-424B-9805-51E786BB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DFEC4-850C-1944-895B-75C96D684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4BF21A-0C4B-6A4B-BFA5-315230B21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18CE7E-1ACE-CD4D-860A-E2362D76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3ED0C0-F225-F447-838B-3D67937E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0FC04B-EB11-2641-9717-17F5E5E5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89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16C5C-29C7-3D4F-AF52-F46FAD00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CFAC63-6512-4741-A4D5-F7C932077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2FA8E-188B-794A-A3CF-5FF0B8D35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7E652D-21EC-7F42-A155-1D59A2261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20066D-1AE6-C846-8571-72F79BBAF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2548EC-41B1-6C4F-AD3C-5E787F16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032B58-FD77-F845-BEBA-FC0EB84A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71542A-4EEC-E442-8690-731FD6E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3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FF3E9-79DA-2D40-88EB-1B8DF491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01196-CEA8-0047-BC32-CBCB173E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C69EDB-6E24-9141-9676-C42D11DB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2E6023-ED35-3D41-AEF6-A57940A6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41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B4FE8C-936A-3E4A-AF25-9041657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E1A36B-F2B4-CB4D-9195-F6C8D4E7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C367D-B641-3947-93AB-116C7D6C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30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61BDF-8672-644C-97CD-EDB00093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5D758-040A-0640-BDAE-D7B9D2467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1BE98C-7FDB-EA45-A1EA-32EE42F23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BB3D0-DD5B-E94A-B09A-5B2495C1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2B5BE-5342-D046-A36B-44D169E7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9B4601-615C-EA49-9892-8F52D21F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22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5C87F-80FC-9840-B728-4B9D77AB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B33C8D-1C90-1A43-B71E-5480DA87F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32E6D5-EEB4-1944-A5AE-99277BC80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A7222D-06D6-E146-995C-F7A7791F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545DA-1198-A54C-A613-31AB8103D894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4E3621-9758-C243-A115-696BF73B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3B3084-37C1-DD4F-8A52-DCE01E1D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95AFB-7378-AF44-B5A5-817A5F8A14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5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中度可信度描述已自动生成">
            <a:extLst>
              <a:ext uri="{FF2B5EF4-FFF2-40B4-BE49-F238E27FC236}">
                <a16:creationId xmlns:a16="http://schemas.microsoft.com/office/drawing/2014/main" id="{9EC70595-2221-FD0B-6071-8957C694A51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68011" y="6464300"/>
            <a:ext cx="2946400" cy="393700"/>
          </a:xfrm>
          <a:prstGeom prst="rect">
            <a:avLst/>
          </a:prstGeom>
        </p:spPr>
      </p:pic>
      <p:pic>
        <p:nvPicPr>
          <p:cNvPr id="8" name="图片 7" descr="形状&#10;&#10;描述已自动生成">
            <a:extLst>
              <a:ext uri="{FF2B5EF4-FFF2-40B4-BE49-F238E27FC236}">
                <a16:creationId xmlns:a16="http://schemas.microsoft.com/office/drawing/2014/main" id="{770C4A7A-44E9-7C42-BC06-21045FAE492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73016" y="6573540"/>
            <a:ext cx="233820" cy="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6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的设计&#10;&#10;中度可信度描述已自动生成">
            <a:extLst>
              <a:ext uri="{FF2B5EF4-FFF2-40B4-BE49-F238E27FC236}">
                <a16:creationId xmlns:a16="http://schemas.microsoft.com/office/drawing/2014/main" id="{17D6FC4F-0252-CA45-93F3-E075AB04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1CE06B0-5703-1F48-BE5D-92616BE447B6}"/>
              </a:ext>
            </a:extLst>
          </p:cNvPr>
          <p:cNvSpPr txBox="1"/>
          <p:nvPr/>
        </p:nvSpPr>
        <p:spPr>
          <a:xfrm>
            <a:off x="528859" y="1408305"/>
            <a:ext cx="59554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文件整编系统</a:t>
            </a:r>
            <a:endParaRPr kumimoji="1" lang="en-US" altLang="zh-CN" sz="50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5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实习生阶段成果汇报</a:t>
            </a:r>
            <a:endParaRPr kumimoji="1" lang="zh-CN" altLang="en-US" sz="5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AAFFE38-A682-FF40-9942-2F77500660E5}"/>
              </a:ext>
            </a:extLst>
          </p:cNvPr>
          <p:cNvCxnSpPr>
            <a:cxnSpLocks/>
          </p:cNvCxnSpPr>
          <p:nvPr/>
        </p:nvCxnSpPr>
        <p:spPr>
          <a:xfrm>
            <a:off x="838333" y="3414525"/>
            <a:ext cx="5257667" cy="0"/>
          </a:xfrm>
          <a:prstGeom prst="line">
            <a:avLst/>
          </a:prstGeom>
          <a:ln w="28575">
            <a:solidFill>
              <a:srgbClr val="01A3D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BC49745-57DD-3B4A-8533-2145A7734711}"/>
              </a:ext>
            </a:extLst>
          </p:cNvPr>
          <p:cNvSpPr txBox="1"/>
          <p:nvPr/>
        </p:nvSpPr>
        <p:spPr>
          <a:xfrm>
            <a:off x="838332" y="4997431"/>
            <a:ext cx="2668265" cy="75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姓名：潘逸冬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kumimoji="1"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417891-EFC4-0641-9323-CF9EAD6E1F22}"/>
              </a:ext>
            </a:extLst>
          </p:cNvPr>
          <p:cNvGrpSpPr/>
          <p:nvPr/>
        </p:nvGrpSpPr>
        <p:grpSpPr>
          <a:xfrm>
            <a:off x="865194" y="3830973"/>
            <a:ext cx="751294" cy="750011"/>
            <a:chOff x="576214" y="340877"/>
            <a:chExt cx="696731" cy="695541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342BC3A-A397-CF4E-9579-C849620531FD}"/>
                </a:ext>
              </a:extLst>
            </p:cNvPr>
            <p:cNvSpPr/>
            <p:nvPr/>
          </p:nvSpPr>
          <p:spPr>
            <a:xfrm>
              <a:off x="616769" y="374433"/>
              <a:ext cx="615621" cy="615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D15716C-C8EC-7541-9B6D-9A377EDA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14" y="340877"/>
              <a:ext cx="696731" cy="695541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D923CA4-E1B5-A24D-89B4-A776C7AB1404}"/>
              </a:ext>
            </a:extLst>
          </p:cNvPr>
          <p:cNvSpPr txBox="1"/>
          <p:nvPr/>
        </p:nvSpPr>
        <p:spPr>
          <a:xfrm>
            <a:off x="1677152" y="3824066"/>
            <a:ext cx="5124839" cy="75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苏州空天信息研究院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中国科学院空天信息创新研究院（苏州）</a:t>
            </a:r>
          </a:p>
        </p:txBody>
      </p:sp>
    </p:spTree>
    <p:extLst>
      <p:ext uri="{BB962C8B-B14F-4D97-AF65-F5344CB8AC3E}">
        <p14:creationId xmlns:p14="http://schemas.microsoft.com/office/powerpoint/2010/main" val="7150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7"/>
    </mc:Choice>
    <mc:Fallback>
      <p:transition spd="slow" advTm="8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25453" y="1210839"/>
            <a:ext cx="3404850" cy="5048193"/>
            <a:chOff x="625453" y="1210840"/>
            <a:chExt cx="3404850" cy="5048193"/>
          </a:xfrm>
        </p:grpSpPr>
        <p:sp>
          <p:nvSpPr>
            <p:cNvPr id="44" name="圆角矩形 43"/>
            <p:cNvSpPr/>
            <p:nvPr/>
          </p:nvSpPr>
          <p:spPr>
            <a:xfrm>
              <a:off x="625453" y="2918314"/>
              <a:ext cx="3404850" cy="3340719"/>
            </a:xfrm>
            <a:prstGeom prst="round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35175" y="1210840"/>
              <a:ext cx="2007662" cy="2007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886460" y="2600918"/>
              <a:ext cx="540662" cy="540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itchFamily="34" charset="-122"/>
                  <a:cs typeface="+mn-cs"/>
                </a:rPr>
                <a:t>1</a:t>
              </a:r>
              <a:endParaRPr kumimoji="0" lang="zh-CN" alt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434998" y="1689652"/>
              <a:ext cx="17857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用户管理</a:t>
              </a:r>
              <a:endParaRPr lang="en-US" altLang="zh-CN" sz="28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模块</a:t>
              </a:r>
            </a:p>
          </p:txBody>
        </p:sp>
        <p:sp>
          <p:nvSpPr>
            <p:cNvPr id="62" name="TextBox 20"/>
            <p:cNvSpPr txBox="1"/>
            <p:nvPr/>
          </p:nvSpPr>
          <p:spPr>
            <a:xfrm>
              <a:off x="1021619" y="3673997"/>
              <a:ext cx="2793043" cy="1200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sym typeface="微软雅黑" pitchFamily="34" charset="-122"/>
                </a:rPr>
                <a:t>实现用户登录、注册、密码修改等功能，并向前端提供用户权限信息。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微软雅黑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71108" y="5103187"/>
            <a:ext cx="313579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技术栈：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微软雅黑" pitchFamily="34" charset="-122"/>
              </a:rPr>
              <a:t>JWT+Shiro+Redis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383833" y="1210839"/>
            <a:ext cx="3404850" cy="5048193"/>
            <a:chOff x="625453" y="1210840"/>
            <a:chExt cx="3404850" cy="5048193"/>
          </a:xfrm>
        </p:grpSpPr>
        <p:sp>
          <p:nvSpPr>
            <p:cNvPr id="67" name="圆角矩形 66"/>
            <p:cNvSpPr/>
            <p:nvPr/>
          </p:nvSpPr>
          <p:spPr>
            <a:xfrm>
              <a:off x="625453" y="2918314"/>
              <a:ext cx="3404850" cy="3340719"/>
            </a:xfrm>
            <a:prstGeom prst="round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335175" y="1210840"/>
              <a:ext cx="2007662" cy="2007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86460" y="2600918"/>
              <a:ext cx="540662" cy="540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2</a:t>
              </a:r>
              <a:endParaRPr kumimoji="0" lang="zh-CN" alt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434998" y="1689652"/>
              <a:ext cx="17857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目录管理</a:t>
              </a:r>
              <a:endParaRPr lang="en-US" altLang="zh-CN" sz="28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模块</a:t>
              </a:r>
            </a:p>
          </p:txBody>
        </p:sp>
        <p:sp>
          <p:nvSpPr>
            <p:cNvPr id="71" name="TextBox 20"/>
            <p:cNvSpPr txBox="1"/>
            <p:nvPr/>
          </p:nvSpPr>
          <p:spPr>
            <a:xfrm>
              <a:off x="1021619" y="3673997"/>
              <a:ext cx="2793043" cy="1200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sym typeface="微软雅黑" pitchFamily="34" charset="-122"/>
                </a:rPr>
                <a:t>实现目录新增、创建、重命名等功能，并支持目录下的文件显示。</a:t>
              </a:r>
            </a:p>
          </p:txBody>
        </p:sp>
      </p:grpSp>
      <p:sp>
        <p:nvSpPr>
          <p:cNvPr id="72" name="矩形 71"/>
          <p:cNvSpPr/>
          <p:nvPr/>
        </p:nvSpPr>
        <p:spPr>
          <a:xfrm>
            <a:off x="4699407" y="5119875"/>
            <a:ext cx="26180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技术栈：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MyBatis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-Plus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8282764" y="1210839"/>
            <a:ext cx="3404850" cy="5048193"/>
            <a:chOff x="625453" y="1210840"/>
            <a:chExt cx="3404850" cy="5048193"/>
          </a:xfrm>
        </p:grpSpPr>
        <p:sp>
          <p:nvSpPr>
            <p:cNvPr id="74" name="圆角矩形 73"/>
            <p:cNvSpPr/>
            <p:nvPr/>
          </p:nvSpPr>
          <p:spPr>
            <a:xfrm>
              <a:off x="625453" y="2918314"/>
              <a:ext cx="3404850" cy="3340719"/>
            </a:xfrm>
            <a:prstGeom prst="round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335175" y="1210840"/>
              <a:ext cx="2007662" cy="2007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2886460" y="2600918"/>
              <a:ext cx="540662" cy="540662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3</a:t>
              </a:r>
              <a:endParaRPr kumimoji="0" lang="zh-CN" alt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434998" y="1689652"/>
              <a:ext cx="17857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文件管理</a:t>
              </a:r>
              <a:endParaRPr lang="en-US" altLang="zh-CN" sz="28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itchFamily="34" charset="-122"/>
                </a:rPr>
                <a:t>模块</a:t>
              </a:r>
            </a:p>
          </p:txBody>
        </p:sp>
        <p:sp>
          <p:nvSpPr>
            <p:cNvPr id="78" name="TextBox 20"/>
            <p:cNvSpPr txBox="1"/>
            <p:nvPr/>
          </p:nvSpPr>
          <p:spPr>
            <a:xfrm>
              <a:off x="1021619" y="3673997"/>
              <a:ext cx="2793043" cy="12003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sym typeface="微软雅黑" pitchFamily="34" charset="-122"/>
                </a:rPr>
                <a:t>实现文件信息存储，支持文件下载、预览、编辑等功能。</a:t>
              </a:r>
            </a:p>
          </p:txBody>
        </p:sp>
      </p:grpSp>
      <p:sp>
        <p:nvSpPr>
          <p:cNvPr id="79" name="矩形 78"/>
          <p:cNvSpPr/>
          <p:nvPr/>
        </p:nvSpPr>
        <p:spPr>
          <a:xfrm>
            <a:off x="8468899" y="4990995"/>
            <a:ext cx="30548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技术栈：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Onlyoffice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  +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                 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KKFileView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 +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                 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sym typeface="微软雅黑" pitchFamily="34" charset="-122"/>
              </a:rPr>
              <a:t>WebSocket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99465C1C-DF9A-4ECD-AFDF-99D01FEF6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6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"/>
    </mc:Choice>
    <mc:Fallback xmlns="">
      <p:transition spd="slow" advTm="8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FE57417-FCE4-014F-921E-E0663F37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对角圆角矩形 7">
            <a:extLst>
              <a:ext uri="{FF2B5EF4-FFF2-40B4-BE49-F238E27FC236}">
                <a16:creationId xmlns:a16="http://schemas.microsoft.com/office/drawing/2014/main" id="{85FA9338-A05C-4C42-B847-B5A654E0EE58}"/>
              </a:ext>
            </a:extLst>
          </p:cNvPr>
          <p:cNvSpPr/>
          <p:nvPr/>
        </p:nvSpPr>
        <p:spPr>
          <a:xfrm>
            <a:off x="475360" y="1662751"/>
            <a:ext cx="11177923" cy="1087017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4572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用户管理模块主要实现对系统用户的管理功能，包括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、用户信息管理等功能，支持根据不同用户角色进行权限控制。</a:t>
            </a:r>
          </a:p>
        </p:txBody>
      </p:sp>
      <p:sp>
        <p:nvSpPr>
          <p:cNvPr id="72" name="TextBox 2"/>
          <p:cNvSpPr txBox="1"/>
          <p:nvPr/>
        </p:nvSpPr>
        <p:spPr>
          <a:xfrm>
            <a:off x="3153709" y="47622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用户编辑</a:t>
            </a:r>
          </a:p>
        </p:txBody>
      </p:sp>
      <p:sp>
        <p:nvSpPr>
          <p:cNvPr id="73" name="TextBox 4"/>
          <p:cNvSpPr txBox="1"/>
          <p:nvPr/>
        </p:nvSpPr>
        <p:spPr>
          <a:xfrm>
            <a:off x="7295726" y="49422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用户权限</a:t>
            </a:r>
          </a:p>
        </p:txBody>
      </p:sp>
      <p:sp>
        <p:nvSpPr>
          <p:cNvPr id="78" name="TextBox 15"/>
          <p:cNvSpPr txBox="1"/>
          <p:nvPr/>
        </p:nvSpPr>
        <p:spPr>
          <a:xfrm>
            <a:off x="383586" y="5160438"/>
            <a:ext cx="4412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支持对已有用户信息的修改，如密码修改、角色修改、删除用户等</a:t>
            </a:r>
            <a:endParaRPr lang="en-US" altLang="zh-CN" dirty="0"/>
          </a:p>
        </p:txBody>
      </p:sp>
      <p:sp>
        <p:nvSpPr>
          <p:cNvPr id="79" name="TextBox 17"/>
          <p:cNvSpPr txBox="1"/>
          <p:nvPr/>
        </p:nvSpPr>
        <p:spPr>
          <a:xfrm>
            <a:off x="7066384" y="5435120"/>
            <a:ext cx="4509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/>
              <a:t>根据用户角色信息，赋予不同角色不同的使用权限</a:t>
            </a:r>
            <a:endParaRPr lang="en-US" altLang="zh-CN" dirty="0"/>
          </a:p>
        </p:txBody>
      </p:sp>
      <p:sp>
        <p:nvSpPr>
          <p:cNvPr id="80" name="TextBox 18"/>
          <p:cNvSpPr txBox="1"/>
          <p:nvPr/>
        </p:nvSpPr>
        <p:spPr>
          <a:xfrm>
            <a:off x="2713440" y="33194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用户登录</a:t>
            </a:r>
          </a:p>
        </p:txBody>
      </p:sp>
      <p:sp>
        <p:nvSpPr>
          <p:cNvPr id="81" name="TextBox 19"/>
          <p:cNvSpPr txBox="1"/>
          <p:nvPr/>
        </p:nvSpPr>
        <p:spPr>
          <a:xfrm>
            <a:off x="6983108" y="34993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用户查询</a:t>
            </a:r>
          </a:p>
        </p:txBody>
      </p:sp>
      <p:sp>
        <p:nvSpPr>
          <p:cNvPr id="86" name="TextBox 24"/>
          <p:cNvSpPr txBox="1"/>
          <p:nvPr/>
        </p:nvSpPr>
        <p:spPr>
          <a:xfrm>
            <a:off x="6983108" y="3944982"/>
            <a:ext cx="486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/>
              <a:t>支持按关键词对系统用户进行查找，支持分页显示用户列表</a:t>
            </a:r>
            <a:endParaRPr lang="en-US" altLang="zh-CN" dirty="0"/>
          </a:p>
        </p:txBody>
      </p:sp>
      <p:sp>
        <p:nvSpPr>
          <p:cNvPr id="87" name="TextBox 25"/>
          <p:cNvSpPr txBox="1"/>
          <p:nvPr/>
        </p:nvSpPr>
        <p:spPr>
          <a:xfrm>
            <a:off x="430818" y="3724627"/>
            <a:ext cx="3891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2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/>
              <a:t>支持以用户名、密码的形式登录系统，可设置账号有效期。</a:t>
            </a:r>
            <a:endParaRPr lang="en-US" altLang="zh-CN" dirty="0"/>
          </a:p>
        </p:txBody>
      </p:sp>
      <p:grpSp>
        <p:nvGrpSpPr>
          <p:cNvPr id="93" name="组合 92"/>
          <p:cNvGrpSpPr/>
          <p:nvPr/>
        </p:nvGrpSpPr>
        <p:grpSpPr>
          <a:xfrm>
            <a:off x="4210313" y="3226331"/>
            <a:ext cx="1172844" cy="902720"/>
            <a:chOff x="3652762" y="3480091"/>
            <a:chExt cx="1172844" cy="902720"/>
          </a:xfrm>
        </p:grpSpPr>
        <p:grpSp>
          <p:nvGrpSpPr>
            <p:cNvPr id="83" name="组合 82"/>
            <p:cNvGrpSpPr/>
            <p:nvPr/>
          </p:nvGrpSpPr>
          <p:grpSpPr>
            <a:xfrm rot="16200000">
              <a:off x="3787824" y="3345029"/>
              <a:ext cx="902720" cy="1172844"/>
              <a:chOff x="4020870" y="2194485"/>
              <a:chExt cx="1102258" cy="1432090"/>
            </a:xfrm>
            <a:solidFill>
              <a:srgbClr val="0070C0"/>
            </a:solidFill>
            <a:effectLst/>
          </p:grpSpPr>
          <p:sp>
            <p:nvSpPr>
              <p:cNvPr id="8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85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88" name="KSO_Shape"/>
            <p:cNvSpPr>
              <a:spLocks/>
            </p:cNvSpPr>
            <p:nvPr/>
          </p:nvSpPr>
          <p:spPr bwMode="auto">
            <a:xfrm>
              <a:off x="4108328" y="3712036"/>
              <a:ext cx="553496" cy="470470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16524" y="4554274"/>
            <a:ext cx="1178414" cy="916299"/>
            <a:chOff x="4180805" y="4571249"/>
            <a:chExt cx="1178414" cy="916299"/>
          </a:xfrm>
        </p:grpSpPr>
        <p:sp>
          <p:nvSpPr>
            <p:cNvPr id="74" name="椭圆 34"/>
            <p:cNvSpPr/>
            <p:nvPr/>
          </p:nvSpPr>
          <p:spPr>
            <a:xfrm rot="16200000">
              <a:off x="4311862" y="4440192"/>
              <a:ext cx="916299" cy="1178414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9" name="KSO_Shape"/>
            <p:cNvSpPr>
              <a:spLocks/>
            </p:cNvSpPr>
            <p:nvPr/>
          </p:nvSpPr>
          <p:spPr bwMode="auto">
            <a:xfrm>
              <a:off x="4668121" y="4762484"/>
              <a:ext cx="520754" cy="521623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804694" y="3463753"/>
            <a:ext cx="1178413" cy="916298"/>
            <a:chOff x="5058983" y="3499794"/>
            <a:chExt cx="1178413" cy="916298"/>
          </a:xfrm>
        </p:grpSpPr>
        <p:sp>
          <p:nvSpPr>
            <p:cNvPr id="82" name="椭圆 34"/>
            <p:cNvSpPr/>
            <p:nvPr/>
          </p:nvSpPr>
          <p:spPr>
            <a:xfrm rot="5400000">
              <a:off x="5190041" y="3368736"/>
              <a:ext cx="916298" cy="1178413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0" name="KSO_Shape"/>
            <p:cNvSpPr>
              <a:spLocks/>
            </p:cNvSpPr>
            <p:nvPr/>
          </p:nvSpPr>
          <p:spPr bwMode="auto">
            <a:xfrm>
              <a:off x="5231143" y="3751970"/>
              <a:ext cx="597147" cy="410041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03180" y="4815772"/>
            <a:ext cx="1172844" cy="902720"/>
            <a:chOff x="5570816" y="4530166"/>
            <a:chExt cx="1172844" cy="902720"/>
          </a:xfrm>
        </p:grpSpPr>
        <p:grpSp>
          <p:nvGrpSpPr>
            <p:cNvPr id="75" name="组合 74"/>
            <p:cNvGrpSpPr/>
            <p:nvPr/>
          </p:nvGrpSpPr>
          <p:grpSpPr>
            <a:xfrm rot="5400000">
              <a:off x="5705878" y="4395104"/>
              <a:ext cx="902720" cy="1172844"/>
              <a:chOff x="4020870" y="2194485"/>
              <a:chExt cx="1102258" cy="1432090"/>
            </a:xfrm>
            <a:solidFill>
              <a:srgbClr val="0070C0"/>
            </a:solidFill>
            <a:effectLst/>
          </p:grpSpPr>
          <p:sp>
            <p:nvSpPr>
              <p:cNvPr id="7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77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91" name="KSO_Shape"/>
            <p:cNvSpPr>
              <a:spLocks/>
            </p:cNvSpPr>
            <p:nvPr/>
          </p:nvSpPr>
          <p:spPr bwMode="auto">
            <a:xfrm>
              <a:off x="5800790" y="4748734"/>
              <a:ext cx="522958" cy="51772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itchFamily="34" charset="-122"/>
              </a:endParaRPr>
            </a:p>
          </p:txBody>
        </p:sp>
      </p:grpSp>
      <p:sp>
        <p:nvSpPr>
          <p:cNvPr id="32" name="AutoShape 12">
            <a:extLst>
              <a:ext uri="{FF2B5EF4-FFF2-40B4-BE49-F238E27FC236}">
                <a16:creationId xmlns:a16="http://schemas.microsoft.com/office/drawing/2014/main" id="{D1D1266D-CC45-45FA-BEE9-E146B741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2505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"/>
    </mc:Choice>
    <mc:Fallback xmlns="">
      <p:transition spd="slow" advTm="9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344E18DE-D911-4D31-BB9E-5A38CB111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A4252BC-6D4D-4995-9F7A-0114D57E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20" y="1036005"/>
            <a:ext cx="4241276" cy="5122453"/>
          </a:xfrm>
          <a:prstGeom prst="rect">
            <a:avLst/>
          </a:prstGeom>
        </p:spPr>
      </p:pic>
      <p:sp>
        <p:nvSpPr>
          <p:cNvPr id="29" name="AutoShape 12">
            <a:extLst>
              <a:ext uri="{FF2B5EF4-FFF2-40B4-BE49-F238E27FC236}">
                <a16:creationId xmlns:a16="http://schemas.microsoft.com/office/drawing/2014/main" id="{68285542-17AF-42F4-8934-87B31B534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用户管理</a:t>
            </a:r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模块</a:t>
            </a:r>
          </a:p>
        </p:txBody>
      </p:sp>
      <p:sp>
        <p:nvSpPr>
          <p:cNvPr id="32" name="AutoShape 12">
            <a:extLst>
              <a:ext uri="{FF2B5EF4-FFF2-40B4-BE49-F238E27FC236}">
                <a16:creationId xmlns:a16="http://schemas.microsoft.com/office/drawing/2014/main" id="{1E3FE18E-0186-419B-B57C-83B455E36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用户登录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25E2B68-A28E-4E18-96D3-F643294BF771}"/>
              </a:ext>
            </a:extLst>
          </p:cNvPr>
          <p:cNvSpPr txBox="1"/>
          <p:nvPr/>
        </p:nvSpPr>
        <p:spPr>
          <a:xfrm>
            <a:off x="369373" y="1941450"/>
            <a:ext cx="6528392" cy="437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工作流程：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用户输入用户名密码；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查询数据库，判断用户名密码是否正确；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若正确，利用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JWT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生成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Token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返回给前端，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Token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包含关键用户信息；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前端携带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Token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发起请求，后台验证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Token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有效性后返回对应接口数据。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endParaRPr kumimoji="1" lang="zh-CN" altLang="en-US" sz="20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4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"/>
    </mc:Choice>
    <mc:Fallback xmlns="">
      <p:transition spd="slow" advTm="5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D663951-D11C-4158-9EE8-9DB614588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49" y="1473102"/>
            <a:ext cx="8239125" cy="43624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E0610D5-39F4-4C4B-B2A5-4473D448823F}"/>
              </a:ext>
            </a:extLst>
          </p:cNvPr>
          <p:cNvSpPr txBox="1"/>
          <p:nvPr/>
        </p:nvSpPr>
        <p:spPr>
          <a:xfrm>
            <a:off x="369373" y="1941450"/>
            <a:ext cx="652839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工作原理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AC104E-3DF6-811D-594A-E85E24EAB967}"/>
              </a:ext>
            </a:extLst>
          </p:cNvPr>
          <p:cNvGrpSpPr/>
          <p:nvPr/>
        </p:nvGrpSpPr>
        <p:grpSpPr>
          <a:xfrm>
            <a:off x="494837" y="2849209"/>
            <a:ext cx="2421826" cy="2628670"/>
            <a:chOff x="852351" y="2849209"/>
            <a:chExt cx="2421826" cy="262867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014B657-D7FF-480B-8490-DE68A4173CC6}"/>
                </a:ext>
              </a:extLst>
            </p:cNvPr>
            <p:cNvSpPr txBox="1"/>
            <p:nvPr/>
          </p:nvSpPr>
          <p:spPr>
            <a:xfrm>
              <a:off x="852351" y="2849209"/>
              <a:ext cx="2378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生成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Jwt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token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1CFF971-5BB2-4BA4-A1C4-AD725180BB06}"/>
                </a:ext>
              </a:extLst>
            </p:cNvPr>
            <p:cNvGrpSpPr/>
            <p:nvPr/>
          </p:nvGrpSpPr>
          <p:grpSpPr>
            <a:xfrm>
              <a:off x="852351" y="3353359"/>
              <a:ext cx="2421826" cy="2124520"/>
              <a:chOff x="672648" y="2900452"/>
              <a:chExt cx="2421826" cy="212452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BAD03E-CDBC-4078-95B0-E8F134BE1966}"/>
                  </a:ext>
                </a:extLst>
              </p:cNvPr>
              <p:cNvSpPr txBox="1"/>
              <p:nvPr/>
            </p:nvSpPr>
            <p:spPr>
              <a:xfrm>
                <a:off x="672648" y="4563307"/>
                <a:ext cx="2421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JwtFilter.java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箭头: 下 6">
                <a:extLst>
                  <a:ext uri="{FF2B5EF4-FFF2-40B4-BE49-F238E27FC236}">
                    <a16:creationId xmlns:a16="http://schemas.microsoft.com/office/drawing/2014/main" id="{1E24F67F-EE75-42F9-AB94-4DDC4C99DEBE}"/>
                  </a:ext>
                </a:extLst>
              </p:cNvPr>
              <p:cNvSpPr/>
              <p:nvPr/>
            </p:nvSpPr>
            <p:spPr>
              <a:xfrm>
                <a:off x="1418951" y="2900452"/>
                <a:ext cx="576072" cy="166285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FED094-BA43-46C6-85D7-B5F8D382D99B}"/>
                  </a:ext>
                </a:extLst>
              </p:cNvPr>
              <p:cNvSpPr txBox="1"/>
              <p:nvPr/>
            </p:nvSpPr>
            <p:spPr>
              <a:xfrm>
                <a:off x="1816739" y="3371791"/>
                <a:ext cx="461665" cy="107721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/>
                  <a:t>配合</a:t>
                </a:r>
              </a:p>
            </p:txBody>
          </p: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5D258AAA-8A66-45D7-8F5F-904AB998D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AutoShape 12">
            <a:extLst>
              <a:ext uri="{FF2B5EF4-FFF2-40B4-BE49-F238E27FC236}">
                <a16:creationId xmlns:a16="http://schemas.microsoft.com/office/drawing/2014/main" id="{2CCCE51C-A6CC-4BC5-947F-9594FBDF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9F9873C9-0741-47D0-A306-1531A5297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用户登录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8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"/>
    </mc:Choice>
    <mc:Fallback xmlns="">
      <p:transition spd="slow" advTm="10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40D8FD-B34C-4333-A480-D22E537C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337" y="2413222"/>
            <a:ext cx="5897919" cy="4013862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2">
            <a:extLst>
              <a:ext uri="{FF2B5EF4-FFF2-40B4-BE49-F238E27FC236}">
                <a16:creationId xmlns:a16="http://schemas.microsoft.com/office/drawing/2014/main" id="{1AA662F5-C8AD-49A6-AA58-5B626242C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B4EB99-A273-4077-806F-B1904C283137}"/>
              </a:ext>
            </a:extLst>
          </p:cNvPr>
          <p:cNvSpPr txBox="1"/>
          <p:nvPr/>
        </p:nvSpPr>
        <p:spPr>
          <a:xfrm>
            <a:off x="348591" y="2506468"/>
            <a:ext cx="468589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用户登录后获取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token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，交给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Shiro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Shiro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把用户信息键值对放入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Redis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缓存，用户进行系统操作时会从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Redis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中取出用户信息核对，返回给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Shiro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，根据用户判断是否有</a:t>
            </a:r>
            <a:r>
              <a:rPr kumimoji="1" lang="zh-CN" altLang="en-US" sz="2400">
                <a:latin typeface="Times New Roman" panose="02020603050405020304" pitchFamily="18" charset="0"/>
                <a:ea typeface="Microsoft YaHei" panose="020B0503020204020204" pitchFamily="34" charset="-122"/>
              </a:rPr>
              <a:t>权限操作。用户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登出以后会从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Redis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中删除用户信息。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C793C1-C63C-C7EE-AA27-5D3662B593FE}"/>
              </a:ext>
            </a:extLst>
          </p:cNvPr>
          <p:cNvGrpSpPr/>
          <p:nvPr/>
        </p:nvGrpSpPr>
        <p:grpSpPr>
          <a:xfrm>
            <a:off x="5807147" y="1089002"/>
            <a:ext cx="5357332" cy="1770312"/>
            <a:chOff x="5807147" y="1089002"/>
            <a:chExt cx="5357332" cy="1770312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72F1C3D-531A-4F8A-86C0-57BE15C948D0}"/>
                </a:ext>
              </a:extLst>
            </p:cNvPr>
            <p:cNvGrpSpPr/>
            <p:nvPr/>
          </p:nvGrpSpPr>
          <p:grpSpPr>
            <a:xfrm>
              <a:off x="5807147" y="1089002"/>
              <a:ext cx="5086745" cy="581057"/>
              <a:chOff x="317375" y="2475845"/>
              <a:chExt cx="2970167" cy="47808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3B7764F-99A1-437F-8E1B-C6AFB9D60A3D}"/>
                  </a:ext>
                </a:extLst>
              </p:cNvPr>
              <p:cNvSpPr/>
              <p:nvPr/>
            </p:nvSpPr>
            <p:spPr>
              <a:xfrm>
                <a:off x="317375" y="2623685"/>
                <a:ext cx="217521" cy="2994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 fontScale="67500" lnSpcReduction="20000"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charset="-122"/>
                  </a:rPr>
                  <a:t>1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166F7C3-A9EE-42F8-9774-E03677FD4DA1}"/>
                  </a:ext>
                </a:extLst>
              </p:cNvPr>
              <p:cNvSpPr txBox="1"/>
              <p:nvPr/>
            </p:nvSpPr>
            <p:spPr>
              <a:xfrm>
                <a:off x="534895" y="2475845"/>
                <a:ext cx="2752647" cy="47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请求次数减少，服务端压力降低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EE44781-9A10-4EFF-940A-0F4303E1AB81}"/>
                </a:ext>
              </a:extLst>
            </p:cNvPr>
            <p:cNvGrpSpPr/>
            <p:nvPr/>
          </p:nvGrpSpPr>
          <p:grpSpPr>
            <a:xfrm>
              <a:off x="5807147" y="1651151"/>
              <a:ext cx="5357332" cy="581057"/>
              <a:chOff x="337296" y="3211932"/>
              <a:chExt cx="3125750" cy="47808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357620C-85D3-4864-9498-9D5961B1AC29}"/>
                  </a:ext>
                </a:extLst>
              </p:cNvPr>
              <p:cNvSpPr/>
              <p:nvPr/>
            </p:nvSpPr>
            <p:spPr>
              <a:xfrm>
                <a:off x="337296" y="3363612"/>
                <a:ext cx="217353" cy="2994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 fontScale="67500" lnSpcReduction="20000"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charset="-122"/>
                  </a:rPr>
                  <a:t>2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AEBE37D-B5DA-44BE-95F3-B6D28B866FE9}"/>
                  </a:ext>
                </a:extLst>
              </p:cNvPr>
              <p:cNvSpPr txBox="1"/>
              <p:nvPr/>
            </p:nvSpPr>
            <p:spPr>
              <a:xfrm>
                <a:off x="554648" y="3211932"/>
                <a:ext cx="2908398" cy="47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数据库交互次数减少，提高性能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0E9146E-33FC-464B-B851-3ED1BD48EECB}"/>
                </a:ext>
              </a:extLst>
            </p:cNvPr>
            <p:cNvGrpSpPr/>
            <p:nvPr/>
          </p:nvGrpSpPr>
          <p:grpSpPr>
            <a:xfrm>
              <a:off x="5807147" y="2397649"/>
              <a:ext cx="3815009" cy="461665"/>
              <a:chOff x="338430" y="4074630"/>
              <a:chExt cx="2224898" cy="379852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96E6362-96E0-4F88-8768-2A986E074584}"/>
                  </a:ext>
                </a:extLst>
              </p:cNvPr>
              <p:cNvSpPr/>
              <p:nvPr/>
            </p:nvSpPr>
            <p:spPr>
              <a:xfrm>
                <a:off x="338430" y="4109695"/>
                <a:ext cx="217257" cy="29940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 fontScale="67500" lnSpcReduction="20000"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ea typeface="黑体" panose="02010609060101010101" charset="-122"/>
                  </a:rPr>
                  <a:t>3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41126F4-3D72-44D2-B600-B984104F886B}"/>
                  </a:ext>
                </a:extLst>
              </p:cNvPr>
              <p:cNvSpPr txBox="1"/>
              <p:nvPr/>
            </p:nvSpPr>
            <p:spPr>
              <a:xfrm>
                <a:off x="580406" y="4074630"/>
                <a:ext cx="1982922" cy="37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管理维护方便</a:t>
                </a:r>
              </a:p>
            </p:txBody>
          </p:sp>
        </p:grpSp>
      </p:grpSp>
      <p:sp>
        <p:nvSpPr>
          <p:cNvPr id="54" name="AutoShape 12">
            <a:extLst>
              <a:ext uri="{FF2B5EF4-FFF2-40B4-BE49-F238E27FC236}">
                <a16:creationId xmlns:a16="http://schemas.microsoft.com/office/drawing/2014/main" id="{B05269B7-69F6-49B9-97CB-AF609E14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1.</a:t>
            </a:r>
            <a:r>
              <a:rPr lang="zh-CN" altLang="en-US" sz="2400" b="1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用户管理</a:t>
            </a:r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模块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AE20436-8872-488C-8DB6-3B75861D8415}"/>
              </a:ext>
            </a:extLst>
          </p:cNvPr>
          <p:cNvSpPr txBox="1"/>
          <p:nvPr/>
        </p:nvSpPr>
        <p:spPr>
          <a:xfrm>
            <a:off x="369373" y="1925604"/>
            <a:ext cx="3267445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工作原理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-Shiro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AutoShape 12">
            <a:extLst>
              <a:ext uri="{FF2B5EF4-FFF2-40B4-BE49-F238E27FC236}">
                <a16:creationId xmlns:a16="http://schemas.microsoft.com/office/drawing/2014/main" id="{E5C4D7B9-0CDF-49B3-8B1D-30F10187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用户登录</a:t>
            </a:r>
          </a:p>
        </p:txBody>
      </p:sp>
    </p:spTree>
    <p:extLst>
      <p:ext uri="{BB962C8B-B14F-4D97-AF65-F5344CB8AC3E}">
        <p14:creationId xmlns:p14="http://schemas.microsoft.com/office/powerpoint/2010/main" val="14196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"/>
    </mc:Choice>
    <mc:Fallback xmlns="">
      <p:transition spd="slow" advTm="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19D5E55C-BF7E-48F0-BA1F-6E1D06D9D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对角圆角矩形 7">
            <a:extLst>
              <a:ext uri="{FF2B5EF4-FFF2-40B4-BE49-F238E27FC236}">
                <a16:creationId xmlns:a16="http://schemas.microsoft.com/office/drawing/2014/main" id="{85FA9338-A05C-4C42-B847-B5A654E0EE58}"/>
              </a:ext>
            </a:extLst>
          </p:cNvPr>
          <p:cNvSpPr/>
          <p:nvPr/>
        </p:nvSpPr>
        <p:spPr>
          <a:xfrm>
            <a:off x="475360" y="1662751"/>
            <a:ext cx="11177923" cy="1087017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4572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目录管理模块主要实现对系统文件存放目录的管理功能，包括目录树的生成、目录下文件的显示等功能，并支持文件目录的创建和编辑。</a:t>
            </a: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7219630" y="3974115"/>
            <a:ext cx="1864573" cy="706522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vert="horz" wrap="square" lIns="68580" tIns="567000" rIns="68580" bIns="34290" numCol="1" anchor="t" anchorCtr="0" compatLnSpc="1">
            <a:prstTxWarp prst="textNoShape">
              <a:avLst/>
            </a:prstTxWarp>
          </a:bodyPr>
          <a:lstStyle/>
          <a:p>
            <a:pPr algn="ctr" defTabSz="685749">
              <a:lnSpc>
                <a:spcPts val="1125"/>
              </a:lnSpc>
              <a:defRPr/>
            </a:pPr>
            <a:endParaRPr lang="en-US" altLang="zh-CN" kern="0" dirty="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  <a:cs typeface="UKIJ Qolyazma" pitchFamily="18" charset="0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7219629" y="4865123"/>
            <a:ext cx="1864573" cy="764634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vert="horz" wrap="square" lIns="68580" tIns="45900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72894" y="4660721"/>
            <a:ext cx="764558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6" name="直接连接符 15"/>
          <p:cNvCxnSpPr>
            <a:stCxn id="14" idx="0"/>
          </p:cNvCxnSpPr>
          <p:nvPr/>
        </p:nvCxnSpPr>
        <p:spPr>
          <a:xfrm flipH="1">
            <a:off x="191825" y="4865123"/>
            <a:ext cx="7027804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17" name="TextBox 13"/>
          <p:cNvSpPr txBox="1"/>
          <p:nvPr/>
        </p:nvSpPr>
        <p:spPr>
          <a:xfrm flipH="1">
            <a:off x="276883" y="3064525"/>
            <a:ext cx="6974519" cy="1454240"/>
          </a:xfrm>
          <a:prstGeom prst="rect">
            <a:avLst/>
          </a:prstGeom>
          <a:noFill/>
          <a:ln>
            <a:noFill/>
          </a:ln>
        </p:spPr>
        <p:txBody>
          <a:bodyPr wrap="square" lIns="68576" tIns="34288" rIns="68576" bIns="34288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marL="0" marR="0" lvl="0" indent="457200" algn="l" defTabSz="685749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资源池中的文件所有人可见，可通过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上传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功能将文件上传至资源池中，最终成品也将通过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发布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功能显示在资源池中的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【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发布文件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】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目录下。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598740" y="4008304"/>
            <a:ext cx="122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资源池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1348" y="4818165"/>
            <a:ext cx="16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个人文件</a:t>
            </a:r>
          </a:p>
        </p:txBody>
      </p:sp>
      <p:sp>
        <p:nvSpPr>
          <p:cNvPr id="31" name="TextBox 13"/>
          <p:cNvSpPr txBox="1"/>
          <p:nvPr/>
        </p:nvSpPr>
        <p:spPr>
          <a:xfrm flipH="1">
            <a:off x="276882" y="5014849"/>
            <a:ext cx="6974519" cy="1454240"/>
          </a:xfrm>
          <a:prstGeom prst="rect">
            <a:avLst/>
          </a:prstGeom>
          <a:noFill/>
          <a:ln>
            <a:noFill/>
          </a:ln>
        </p:spPr>
        <p:txBody>
          <a:bodyPr wrap="square" lIns="68576" tIns="34288" rIns="68576" bIns="34288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marL="0" marR="0" lvl="0" indent="457200" algn="l" defTabSz="685749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个人文件中的文件仅当前用户可见，可通过</a:t>
            </a:r>
            <a:r>
              <a:rPr lang="zh-CN" altLang="en-US" sz="2000" kern="0" dirty="0"/>
              <a:t>共享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功能将文件共享至资源池中，使其所有人可见，同时可通过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发送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审核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等功能实现文件在用户之间的流转。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2E291C7-D206-43FD-A8A9-5726C88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921" y="3064525"/>
            <a:ext cx="2584924" cy="314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utoShape 12">
            <a:extLst>
              <a:ext uri="{FF2B5EF4-FFF2-40B4-BE49-F238E27FC236}">
                <a16:creationId xmlns:a16="http://schemas.microsoft.com/office/drawing/2014/main" id="{52E50654-B795-43E1-A9E5-FBE6A19C7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目录管理模块</a:t>
            </a:r>
          </a:p>
        </p:txBody>
      </p:sp>
    </p:spTree>
    <p:extLst>
      <p:ext uri="{BB962C8B-B14F-4D97-AF65-F5344CB8AC3E}">
        <p14:creationId xmlns:p14="http://schemas.microsoft.com/office/powerpoint/2010/main" val="246646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"/>
    </mc:Choice>
    <mc:Fallback xmlns="">
      <p:transition spd="slow" advTm="12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BF497C-11F5-4C91-88EF-C1E93CA41ADB}"/>
              </a:ext>
            </a:extLst>
          </p:cNvPr>
          <p:cNvGrpSpPr/>
          <p:nvPr/>
        </p:nvGrpSpPr>
        <p:grpSpPr>
          <a:xfrm>
            <a:off x="638523" y="2734643"/>
            <a:ext cx="4284913" cy="3631763"/>
            <a:chOff x="4242502" y="1720630"/>
            <a:chExt cx="2597967" cy="337970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7FAF85-1086-4827-9059-EF50B285356D}"/>
                </a:ext>
              </a:extLst>
            </p:cNvPr>
            <p:cNvSpPr txBox="1"/>
            <p:nvPr/>
          </p:nvSpPr>
          <p:spPr>
            <a:xfrm>
              <a:off x="4242502" y="1720630"/>
              <a:ext cx="2597967" cy="337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List&lt;Folder&gt;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folderList</a:t>
              </a:r>
              <a:r>
                <a: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publicFolder</a:t>
              </a:r>
              <a:endPara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personalFolder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</a:rPr>
                <a:t>        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parent</a:t>
              </a:r>
              <a:r>
                <a:rPr lang="zh-CN" altLang="en-US" dirty="0">
                  <a:latin typeface="Times New Roman" panose="02020603050405020304" pitchFamily="18" charset="0"/>
                </a:rPr>
                <a:t>         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递归查找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</a:rPr>
                <a:t>                       </a:t>
              </a:r>
            </a:p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List&lt;Folder&gt; </a:t>
              </a:r>
              <a:r>
                <a:rPr lang="en-US" altLang="zh-CN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subFolderList</a:t>
              </a:r>
              <a:endPara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dirty="0">
                <a:latin typeface="Times New Roman" panose="02020603050405020304" pitchFamily="18" charset="0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</a:rPr>
                <a:t>                        </a:t>
              </a:r>
            </a:p>
            <a:p>
              <a:r>
                <a:rPr lang="en-US" altLang="zh-CN" dirty="0">
                  <a:latin typeface="Times New Roman" panose="02020603050405020304" pitchFamily="18" charset="0"/>
                </a:rPr>
                <a:t>          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10DA85A6-AE27-4AD5-8E88-E73208EB259D}"/>
                </a:ext>
              </a:extLst>
            </p:cNvPr>
            <p:cNvSpPr/>
            <p:nvPr/>
          </p:nvSpPr>
          <p:spPr>
            <a:xfrm>
              <a:off x="5164925" y="3059085"/>
              <a:ext cx="329184" cy="7772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1595219-6C77-48A0-A5F7-1B49DDF31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实习工作介绍</a:t>
            </a:r>
            <a:r>
              <a:rPr lang="en-US" altLang="zh-CN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C5BED-D0A8-4953-815B-A2995757A78F}"/>
              </a:ext>
            </a:extLst>
          </p:cNvPr>
          <p:cNvSpPr txBox="1"/>
          <p:nvPr/>
        </p:nvSpPr>
        <p:spPr>
          <a:xfrm>
            <a:off x="5497033" y="2307475"/>
            <a:ext cx="606055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文件夹目录通过两个基本文件夹：资源池和个人文件，根据子文件夹的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parent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字段，在数据库中递归查找子文件夹列表，从数据库的一维结构形成一个二维的树形结构。</a:t>
            </a: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63BFE86C-1163-4823-BB2B-3D2A085C4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400" b="1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目录管理模块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E4C3D302-095D-8F68-1C86-01FDAEDD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itchFamily="34" charset="-122"/>
              </a:rPr>
              <a:t>目录树结构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E265DA-A8F3-ACEC-B2B7-02437C7F1D77}"/>
              </a:ext>
            </a:extLst>
          </p:cNvPr>
          <p:cNvSpPr txBox="1"/>
          <p:nvPr/>
        </p:nvSpPr>
        <p:spPr>
          <a:xfrm>
            <a:off x="369373" y="1925604"/>
            <a:ext cx="3267445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工作原理：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30143" y="3031500"/>
            <a:ext cx="3383280" cy="3383280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12">
            <a:extLst>
              <a:ext uri="{FF2B5EF4-FFF2-40B4-BE49-F238E27FC236}">
                <a16:creationId xmlns:a16="http://schemas.microsoft.com/office/drawing/2014/main" id="{95820832-9709-4F67-8B25-9B3B2BD30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77087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文件管理模块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9D5E55C-BF7E-48F0-BA1F-6E1D06D9D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对角圆角矩形 7">
            <a:extLst>
              <a:ext uri="{FF2B5EF4-FFF2-40B4-BE49-F238E27FC236}">
                <a16:creationId xmlns:a16="http://schemas.microsoft.com/office/drawing/2014/main" id="{85FA9338-A05C-4C42-B847-B5A654E0EE58}"/>
              </a:ext>
            </a:extLst>
          </p:cNvPr>
          <p:cNvSpPr/>
          <p:nvPr/>
        </p:nvSpPr>
        <p:spPr>
          <a:xfrm>
            <a:off x="475360" y="1662751"/>
            <a:ext cx="11177923" cy="1087017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4572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文件管理模块主要实现对系统文件的管理功能，包括文件上传、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、发送、共享、审核、发布等，同时支持文件的历史版本查看。</a:t>
            </a:r>
          </a:p>
        </p:txBody>
      </p:sp>
      <p:sp>
        <p:nvSpPr>
          <p:cNvPr id="23" name="椭圆 22"/>
          <p:cNvSpPr/>
          <p:nvPr/>
        </p:nvSpPr>
        <p:spPr>
          <a:xfrm>
            <a:off x="1162596" y="4216649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虚尾箭头 23"/>
          <p:cNvSpPr/>
          <p:nvPr/>
        </p:nvSpPr>
        <p:spPr>
          <a:xfrm>
            <a:off x="2483758" y="4593209"/>
            <a:ext cx="395204" cy="257342"/>
          </a:xfrm>
          <a:prstGeom prst="stripedRightArrow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557685" y="3536636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预览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78114" y="3536636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57685" y="4829820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发送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78114" y="4829820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793778" y="4215389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审核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955360" y="4215389"/>
            <a:ext cx="1012982" cy="1012982"/>
          </a:xfrm>
          <a:prstGeom prst="ellipse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虚尾箭头 34"/>
          <p:cNvSpPr/>
          <p:nvPr/>
        </p:nvSpPr>
        <p:spPr>
          <a:xfrm>
            <a:off x="6986633" y="4593209"/>
            <a:ext cx="395204" cy="257342"/>
          </a:xfrm>
          <a:prstGeom prst="stripedRightArrow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" name="虚尾箭头 35"/>
          <p:cNvSpPr/>
          <p:nvPr/>
        </p:nvSpPr>
        <p:spPr>
          <a:xfrm>
            <a:off x="9183458" y="4594469"/>
            <a:ext cx="395204" cy="257342"/>
          </a:xfrm>
          <a:prstGeom prst="stripedRightArrow">
            <a:avLst/>
          </a:prstGeom>
          <a:solidFill>
            <a:srgbClr val="4EA0C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5222" y="6311490"/>
            <a:ext cx="216098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文件流转过程</a:t>
            </a:r>
          </a:p>
        </p:txBody>
      </p:sp>
    </p:spTree>
    <p:extLst>
      <p:ext uri="{BB962C8B-B14F-4D97-AF65-F5344CB8AC3E}">
        <p14:creationId xmlns:p14="http://schemas.microsoft.com/office/powerpoint/2010/main" val="2265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"/>
    </mc:Choice>
    <mc:Fallback xmlns="">
      <p:transition spd="slow" advTm="1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2197EC8-AC6B-488A-A8CA-23B05625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0119"/>
            <a:ext cx="5375658" cy="599721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F37E10B-8131-4562-9C3C-DE7F6CDB2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0F89E302-5ADE-46ED-9451-7EA4292E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文件上传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208801-E382-472F-A922-47C7E72F9E7F}"/>
              </a:ext>
            </a:extLst>
          </p:cNvPr>
          <p:cNvSpPr txBox="1"/>
          <p:nvPr/>
        </p:nvSpPr>
        <p:spPr>
          <a:xfrm>
            <a:off x="347688" y="2084428"/>
            <a:ext cx="574831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工作流程：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用户上传文件；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读取文件类型并判断是否合规；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读取文件内容写入数据库；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根据文章内容进行关键词搜索；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在服务器复制文件到用户指定文件夹，完成上传操作。</a:t>
            </a: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CCAB1999-B3A8-450B-93AF-ACC87079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9898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"/>
    </mc:Choice>
    <mc:Fallback xmlns="">
      <p:transition spd="slow" advTm="43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F54DBB3-EEF0-4917-ADA9-C626112BEE2B}"/>
              </a:ext>
            </a:extLst>
          </p:cNvPr>
          <p:cNvSpPr txBox="1"/>
          <p:nvPr/>
        </p:nvSpPr>
        <p:spPr>
          <a:xfrm>
            <a:off x="348586" y="2393091"/>
            <a:ext cx="649232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系统集成了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WebSocket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，在发送者成功发送文件后，会调用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WebSocket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服务向接收者发送一条未读消息，其中包括文件信息、发送者信息、发送时间等。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7" name="Rectangle 2">
            <a:extLst>
              <a:ext uri="{FF2B5EF4-FFF2-40B4-BE49-F238E27FC236}">
                <a16:creationId xmlns:a16="http://schemas.microsoft.com/office/drawing/2014/main" id="{D844636C-C49F-4F03-A8FC-E50E46E2B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AutoShape 12">
            <a:extLst>
              <a:ext uri="{FF2B5EF4-FFF2-40B4-BE49-F238E27FC236}">
                <a16:creationId xmlns:a16="http://schemas.microsoft.com/office/drawing/2014/main" id="{8E25AF2A-2E2C-4E37-A1C9-A44A924BF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文件收发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1" name="图片 250">
            <a:extLst>
              <a:ext uri="{FF2B5EF4-FFF2-40B4-BE49-F238E27FC236}">
                <a16:creationId xmlns:a16="http://schemas.microsoft.com/office/drawing/2014/main" id="{C4FE6484-AD39-45F2-9EA7-9D03767D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09" y="997530"/>
            <a:ext cx="5081016" cy="5216769"/>
          </a:xfrm>
          <a:prstGeom prst="rect">
            <a:avLst/>
          </a:prstGeom>
        </p:spPr>
      </p:pic>
      <p:sp>
        <p:nvSpPr>
          <p:cNvPr id="252" name="AutoShape 12">
            <a:extLst>
              <a:ext uri="{FF2B5EF4-FFF2-40B4-BE49-F238E27FC236}">
                <a16:creationId xmlns:a16="http://schemas.microsoft.com/office/drawing/2014/main" id="{372856FF-2095-4881-9ED4-5DF683B7E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22642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"/>
    </mc:Choice>
    <mc:Fallback xmlns="">
      <p:transition spd="slow" advTm="5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4DD64D3-FA17-A349-928B-579D3F2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FB12018-17E7-374D-963D-E969A6E056C2}"/>
              </a:ext>
            </a:extLst>
          </p:cNvPr>
          <p:cNvGrpSpPr/>
          <p:nvPr/>
        </p:nvGrpSpPr>
        <p:grpSpPr>
          <a:xfrm>
            <a:off x="7408271" y="2607760"/>
            <a:ext cx="3614305" cy="665567"/>
            <a:chOff x="5255539" y="739032"/>
            <a:chExt cx="3614305" cy="66556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0B23A1A-87A4-9C40-86FF-5A480F59FFDB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实习工作介绍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0D877568-2FE1-7B40-839D-4AEF7EF60F30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0E2C75-32F2-6A44-8F58-7FED3BF581B9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2EE558B-9ACD-894E-8C62-0AF79E691683}"/>
              </a:ext>
            </a:extLst>
          </p:cNvPr>
          <p:cNvGrpSpPr/>
          <p:nvPr/>
        </p:nvGrpSpPr>
        <p:grpSpPr>
          <a:xfrm>
            <a:off x="7408271" y="3769394"/>
            <a:ext cx="3614305" cy="665567"/>
            <a:chOff x="5255539" y="739032"/>
            <a:chExt cx="3614305" cy="66556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C4F357F-E68C-DE4F-A3C6-2E4BA9D91057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阶段成果展示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EC06BBF1-240E-8E43-A3AF-0EBE829F7082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03CF18-70FF-4B46-A7FA-6BBCEBF6EDCC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8524B5E-BE89-5343-B703-3B5B51AD82A3}"/>
              </a:ext>
            </a:extLst>
          </p:cNvPr>
          <p:cNvGrpSpPr/>
          <p:nvPr/>
        </p:nvGrpSpPr>
        <p:grpSpPr>
          <a:xfrm>
            <a:off x="7408271" y="4921484"/>
            <a:ext cx="3203937" cy="665567"/>
            <a:chOff x="5255539" y="739032"/>
            <a:chExt cx="3203937" cy="66556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59AFFBF-D9F1-8B4C-BD46-2A7D26D44552}"/>
                </a:ext>
              </a:extLst>
            </p:cNvPr>
            <p:cNvSpPr txBox="1"/>
            <p:nvPr/>
          </p:nvSpPr>
          <p:spPr>
            <a:xfrm>
              <a:off x="6222966" y="77302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总结与展望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FAACC67B-2D7B-324A-9708-B8B7ABF8B85B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AED2F80-8E54-F149-8C4F-6148CAFA2F36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9">
            <a:extLst>
              <a:ext uri="{FF2B5EF4-FFF2-40B4-BE49-F238E27FC236}">
                <a16:creationId xmlns:a16="http://schemas.microsoft.com/office/drawing/2014/main" id="{B94BA88E-CE91-C34C-8DDF-67984A79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6" y="875869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CF1D76A-03A0-F143-8FF4-C15E3E3C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926"/>
            <a:ext cx="1552575" cy="78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749F1A-254B-414F-9F46-3D050487369F}"/>
              </a:ext>
            </a:extLst>
          </p:cNvPr>
          <p:cNvGrpSpPr/>
          <p:nvPr/>
        </p:nvGrpSpPr>
        <p:grpSpPr>
          <a:xfrm>
            <a:off x="7408271" y="1489658"/>
            <a:ext cx="3614305" cy="665567"/>
            <a:chOff x="5255539" y="739032"/>
            <a:chExt cx="3614305" cy="6655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ACA7EB-E1D1-47D9-BF38-7FE03EE46DB4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个人基本情况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圆角矩形 54">
              <a:extLst>
                <a:ext uri="{FF2B5EF4-FFF2-40B4-BE49-F238E27FC236}">
                  <a16:creationId xmlns:a16="http://schemas.microsoft.com/office/drawing/2014/main" id="{41592CC6-E080-477E-A225-CD06F612D8FC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1ED641A-493B-4994-A546-34ED8DCFBD70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88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0"/>
    </mc:Choice>
    <mc:Fallback>
      <p:transition spd="slow" advTm="65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2EF2B42-F878-4E09-9905-540F3822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09" y="1815373"/>
            <a:ext cx="5502291" cy="4524262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F3120A7-6850-42F5-B6D2-98875ED12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AB1AD760-A026-4B03-8C7D-47BF02713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文件预览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3A513A-CB84-4284-8238-472E050E88AF}"/>
              </a:ext>
            </a:extLst>
          </p:cNvPr>
          <p:cNvSpPr txBox="1"/>
          <p:nvPr/>
        </p:nvSpPr>
        <p:spPr>
          <a:xfrm>
            <a:off x="302478" y="1886718"/>
            <a:ext cx="600480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工作流程：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前端调用预览文件接口；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从数据库查询出文件，获取文件地址；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经过前端拼接文件网络地址进行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encode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KKFileView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服务将文件转化成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PDF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，返回前端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PDF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文件网络地址，并存入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Redis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缓存，同时将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PDF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文件显示在预览页面。</a:t>
            </a:r>
          </a:p>
        </p:txBody>
      </p:sp>
      <p:sp>
        <p:nvSpPr>
          <p:cNvPr id="39" name="AutoShape 12">
            <a:extLst>
              <a:ext uri="{FF2B5EF4-FFF2-40B4-BE49-F238E27FC236}">
                <a16:creationId xmlns:a16="http://schemas.microsoft.com/office/drawing/2014/main" id="{C5554EA4-8A23-463D-B76C-4F18BCA3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6572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30FE9708-66E7-4103-9009-925054267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AutoShape 12">
            <a:extLst>
              <a:ext uri="{FF2B5EF4-FFF2-40B4-BE49-F238E27FC236}">
                <a16:creationId xmlns:a16="http://schemas.microsoft.com/office/drawing/2014/main" id="{C7D1107B-C9C9-4D9D-897B-4A5B5D32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文件编辑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2">
            <a:extLst>
              <a:ext uri="{FF2B5EF4-FFF2-40B4-BE49-F238E27FC236}">
                <a16:creationId xmlns:a16="http://schemas.microsoft.com/office/drawing/2014/main" id="{AD12C472-73EF-434C-BF17-C4907AE93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E32F30B-574E-42FB-83E5-560DF78F7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83178"/>
              </p:ext>
            </p:extLst>
          </p:nvPr>
        </p:nvGraphicFramePr>
        <p:xfrm>
          <a:off x="191824" y="1937806"/>
          <a:ext cx="11680135" cy="4214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336">
                  <a:extLst>
                    <a:ext uri="{9D8B030D-6E8A-4147-A177-3AD203B41FA5}">
                      <a16:colId xmlns:a16="http://schemas.microsoft.com/office/drawing/2014/main" val="3658309756"/>
                    </a:ext>
                  </a:extLst>
                </a:gridCol>
                <a:gridCol w="5174421">
                  <a:extLst>
                    <a:ext uri="{9D8B030D-6E8A-4147-A177-3AD203B41FA5}">
                      <a16:colId xmlns:a16="http://schemas.microsoft.com/office/drawing/2014/main" val="1983657528"/>
                    </a:ext>
                  </a:extLst>
                </a:gridCol>
                <a:gridCol w="3893378">
                  <a:extLst>
                    <a:ext uri="{9D8B030D-6E8A-4147-A177-3AD203B41FA5}">
                      <a16:colId xmlns:a16="http://schemas.microsoft.com/office/drawing/2014/main" val="2059132077"/>
                    </a:ext>
                  </a:extLst>
                </a:gridCol>
              </a:tblGrid>
              <a:tr h="622514"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491251"/>
                  </a:ext>
                </a:extLst>
              </a:tr>
              <a:tr h="718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MrDoc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书写便捷、样式美观，带有权限控制等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仅支持</a:t>
                      </a:r>
                      <a:r>
                        <a:rPr lang="en-US" altLang="zh-CN" sz="20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MarkDown</a:t>
                      </a: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和富文本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433974"/>
                  </a:ext>
                </a:extLst>
              </a:tr>
              <a:tr h="718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ShowDoc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支持网页版、手机</a:t>
                      </a:r>
                      <a:r>
                        <a:rPr lang="en-US" altLang="zh-CN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版和电脑客户端版</a:t>
                      </a:r>
                      <a:endParaRPr lang="zh-CN" altLang="en-US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仅支持</a:t>
                      </a:r>
                      <a:r>
                        <a:rPr lang="en-US" altLang="zh-CN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MarkDown</a:t>
                      </a:r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和富文本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010425"/>
                  </a:ext>
                </a:extLst>
              </a:tr>
              <a:tr h="718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KKFileViewOffice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支持文件种类多、调用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部署困难、浏览器不兼容</a:t>
                      </a:r>
                      <a:endParaRPr lang="zh-CN" altLang="en-US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130294"/>
                  </a:ext>
                </a:extLst>
              </a:tr>
              <a:tr h="718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DzzOffice</a:t>
                      </a:r>
                      <a:endParaRPr lang="zh-CN" altLang="en-US" sz="24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功能多、开源</a:t>
                      </a:r>
                      <a:endParaRPr lang="zh-CN" altLang="en-US" sz="20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只提供试用版账户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313325"/>
                  </a:ext>
                </a:extLst>
              </a:tr>
              <a:tr h="718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OnlyOffice</a:t>
                      </a:r>
                      <a:endParaRPr lang="zh-CN" altLang="en-US" sz="24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支持种类多、界面美观、操作与</a:t>
                      </a:r>
                      <a:r>
                        <a:rPr lang="en-US" altLang="zh-CN" sz="20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Office</a:t>
                      </a:r>
                      <a:r>
                        <a:rPr lang="zh-CN" altLang="en-US" sz="20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相近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加载需要一定时间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6921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4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"/>
    </mc:Choice>
    <mc:Fallback xmlns="">
      <p:transition spd="slow" advTm="207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FBA8836-BC82-479C-BB31-42AB66E102B8}"/>
              </a:ext>
            </a:extLst>
          </p:cNvPr>
          <p:cNvSpPr txBox="1"/>
          <p:nvPr/>
        </p:nvSpPr>
        <p:spPr>
          <a:xfrm>
            <a:off x="268376" y="1702106"/>
            <a:ext cx="556092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工作流程：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前端调用文件编辑接口；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从数据库读取文件信息返回前端，拼接成文件网络地址后发送给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Onlyoffice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服务；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进行在线编辑，保存后调用回调接口，从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Onlyoffice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服务器下载修改后的文件覆盖原文件，保存在文件服务器。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21046-0889-4D96-876A-964243A8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27" y="1473102"/>
            <a:ext cx="6095348" cy="451883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0FE9708-66E7-4103-9009-925054267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AutoShape 12">
            <a:extLst>
              <a:ext uri="{FF2B5EF4-FFF2-40B4-BE49-F238E27FC236}">
                <a16:creationId xmlns:a16="http://schemas.microsoft.com/office/drawing/2014/main" id="{C7D1107B-C9C9-4D9D-897B-4A5B5D32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文件编辑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2">
            <a:extLst>
              <a:ext uri="{FF2B5EF4-FFF2-40B4-BE49-F238E27FC236}">
                <a16:creationId xmlns:a16="http://schemas.microsoft.com/office/drawing/2014/main" id="{AD12C472-73EF-434C-BF17-C4907AE93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4253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"/>
    </mc:Choice>
    <mc:Fallback xmlns="">
      <p:transition spd="slow" advTm="61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432F9EE-BC74-40E4-8A74-2E8137475C8C}"/>
              </a:ext>
            </a:extLst>
          </p:cNvPr>
          <p:cNvSpPr txBox="1"/>
          <p:nvPr/>
        </p:nvSpPr>
        <p:spPr>
          <a:xfrm>
            <a:off x="581888" y="1806124"/>
            <a:ext cx="9590811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系统支持关键词检索与高级检索。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关键词检索使用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Mybatis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-Plus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的模糊查找接口，根据文章标题或文章内容模糊查找文章，文章列表按按时间降序排列返回前端。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高级检索可选择上传人员、上传时间、文件状态、发送人员等信息进行检索。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F3120A7-6850-42F5-B6D2-98875ED12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AB1AD760-A026-4B03-8C7D-47BF02713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71" y="864982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文件检索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55F712B3-D344-4C25-8806-B3FC62B2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" y="868529"/>
            <a:ext cx="2400546" cy="608120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1424" tIns="45712" rIns="91424" bIns="45712" anchor="ctr"/>
          <a:lstStyle/>
          <a:p>
            <a:pPr algn="ctr" defTabSz="1219017"/>
            <a:r>
              <a:rPr lang="en-US" altLang="zh-CN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r>
              <a:rPr lang="zh-CN" altLang="en-US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4973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"/>
    </mc:Choice>
    <mc:Fallback xmlns="">
      <p:transition spd="slow" advTm="67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FFD868-3BE1-48A1-ACDB-FE264BA5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14" y="1935539"/>
            <a:ext cx="8602801" cy="457488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BE9F67A-8578-45A9-A662-C82656036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8"/>
            <a:ext cx="8686800" cy="62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实习工作介绍</a:t>
            </a:r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功能模块开发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34CC82DA-998F-4B9C-91DA-6D04905E08C9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89B808C-0057-4EDF-879C-4CFE94EFF8A6}"/>
              </a:ext>
            </a:extLst>
          </p:cNvPr>
          <p:cNvSpPr/>
          <p:nvPr/>
        </p:nvSpPr>
        <p:spPr>
          <a:xfrm>
            <a:off x="654627" y="750110"/>
            <a:ext cx="10616328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目前已实现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个功能接口，通过集成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Knife4j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以接口文档的形式进行展示，支持接口调试和接口文档导出。</a:t>
            </a:r>
          </a:p>
        </p:txBody>
      </p:sp>
    </p:spTree>
    <p:extLst>
      <p:ext uri="{BB962C8B-B14F-4D97-AF65-F5344CB8AC3E}">
        <p14:creationId xmlns:p14="http://schemas.microsoft.com/office/powerpoint/2010/main" val="35572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"/>
    </mc:Choice>
    <mc:Fallback xmlns="">
      <p:transition spd="slow" advTm="50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4DD64D3-FA17-A349-928B-579D3F2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FB12018-17E7-374D-963D-E969A6E056C2}"/>
              </a:ext>
            </a:extLst>
          </p:cNvPr>
          <p:cNvGrpSpPr/>
          <p:nvPr/>
        </p:nvGrpSpPr>
        <p:grpSpPr>
          <a:xfrm>
            <a:off x="7408271" y="2607760"/>
            <a:ext cx="3614305" cy="665567"/>
            <a:chOff x="5255539" y="739032"/>
            <a:chExt cx="3614305" cy="66556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0B23A1A-87A4-9C40-86FF-5A480F59FFDB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实习工作介绍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0D877568-2FE1-7B40-839D-4AEF7EF60F30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0E2C75-32F2-6A44-8F58-7FED3BF581B9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8524B5E-BE89-5343-B703-3B5B51AD82A3}"/>
              </a:ext>
            </a:extLst>
          </p:cNvPr>
          <p:cNvGrpSpPr/>
          <p:nvPr/>
        </p:nvGrpSpPr>
        <p:grpSpPr>
          <a:xfrm>
            <a:off x="7408271" y="4921484"/>
            <a:ext cx="3203937" cy="665567"/>
            <a:chOff x="5255539" y="739032"/>
            <a:chExt cx="3203937" cy="66556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59AFFBF-D9F1-8B4C-BD46-2A7D26D44552}"/>
                </a:ext>
              </a:extLst>
            </p:cNvPr>
            <p:cNvSpPr txBox="1"/>
            <p:nvPr/>
          </p:nvSpPr>
          <p:spPr>
            <a:xfrm>
              <a:off x="6222966" y="77302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总结与展望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FAACC67B-2D7B-324A-9708-B8B7ABF8B85B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AED2F80-8E54-F149-8C4F-6148CAFA2F36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9">
            <a:extLst>
              <a:ext uri="{FF2B5EF4-FFF2-40B4-BE49-F238E27FC236}">
                <a16:creationId xmlns:a16="http://schemas.microsoft.com/office/drawing/2014/main" id="{B94BA88E-CE91-C34C-8DDF-67984A79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6" y="875869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CF1D76A-03A0-F143-8FF4-C15E3E3C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926"/>
            <a:ext cx="1552575" cy="78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749F1A-254B-414F-9F46-3D050487369F}"/>
              </a:ext>
            </a:extLst>
          </p:cNvPr>
          <p:cNvGrpSpPr/>
          <p:nvPr/>
        </p:nvGrpSpPr>
        <p:grpSpPr>
          <a:xfrm>
            <a:off x="7408271" y="1489658"/>
            <a:ext cx="3614305" cy="665567"/>
            <a:chOff x="5255539" y="739032"/>
            <a:chExt cx="3614305" cy="6655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ACA7EB-E1D1-47D9-BF38-7FE03EE46DB4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个人基本情况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圆角矩形 54">
              <a:extLst>
                <a:ext uri="{FF2B5EF4-FFF2-40B4-BE49-F238E27FC236}">
                  <a16:creationId xmlns:a16="http://schemas.microsoft.com/office/drawing/2014/main" id="{41592CC6-E080-477E-A225-CD06F612D8FC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1ED641A-493B-4994-A546-34ED8DCFBD70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E7BC46B-AF59-46F3-8361-1857735681D2}"/>
              </a:ext>
            </a:extLst>
          </p:cNvPr>
          <p:cNvGrpSpPr/>
          <p:nvPr/>
        </p:nvGrpSpPr>
        <p:grpSpPr>
          <a:xfrm>
            <a:off x="7408273" y="3745992"/>
            <a:ext cx="3614306" cy="665567"/>
            <a:chOff x="5255539" y="739032"/>
            <a:chExt cx="3614306" cy="66556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7921C58-ABB1-4E53-AF2D-8C2C81A1C33A}"/>
                </a:ext>
              </a:extLst>
            </p:cNvPr>
            <p:cNvSpPr txBox="1"/>
            <p:nvPr/>
          </p:nvSpPr>
          <p:spPr>
            <a:xfrm>
              <a:off x="6222967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>
                  <a:solidFill>
                    <a:srgbClr val="EDA61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阶段成果展示</a:t>
              </a:r>
              <a:endParaRPr kumimoji="1" lang="zh-CN" altLang="en-US" sz="3200" b="1" dirty="0">
                <a:solidFill>
                  <a:srgbClr val="EDA6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圆角矩形 5">
              <a:extLst>
                <a:ext uri="{FF2B5EF4-FFF2-40B4-BE49-F238E27FC236}">
                  <a16:creationId xmlns:a16="http://schemas.microsoft.com/office/drawing/2014/main" id="{1F65DECF-381C-4939-AC4C-EE81371A4AE8}"/>
                </a:ext>
              </a:extLst>
            </p:cNvPr>
            <p:cNvSpPr/>
            <p:nvPr/>
          </p:nvSpPr>
          <p:spPr>
            <a:xfrm rot="2700000"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EDA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D52B86E-F769-4E3D-A1B7-98A22242066B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46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"/>
    </mc:Choice>
    <mc:Fallback xmlns="">
      <p:transition spd="slow" advTm="61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ABEAF915-1F24-41B1-9FC4-C95C4E83F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系统登录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D9A82E-1B2A-46DC-B25E-2DE05E23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6" y="981923"/>
            <a:ext cx="11081988" cy="54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"/>
    </mc:Choice>
    <mc:Fallback xmlns="">
      <p:transition spd="slow" advTm="11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D7B3EA6-CC1B-4F96-B3F6-5AC2C352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2" y="838966"/>
            <a:ext cx="11351510" cy="553977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BEAF915-1F24-41B1-9FC4-C95C4E83F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数据展示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"/>
    </mc:Choice>
    <mc:Fallback xmlns="">
      <p:transition spd="slow" advTm="21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A176130-7A68-49C2-84EA-8C9088550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5"/>
          <a:stretch/>
        </p:blipFill>
        <p:spPr>
          <a:xfrm>
            <a:off x="553545" y="838966"/>
            <a:ext cx="11231018" cy="572291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5190FC4-4756-4B7D-AE1B-2BCBB04C6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文件编辑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95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"/>
    </mc:Choice>
    <mc:Fallback xmlns="">
      <p:transition spd="slow" advTm="11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6CC458C-6045-4E3F-AD17-0C3804CA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2"/>
          <a:stretch/>
        </p:blipFill>
        <p:spPr>
          <a:xfrm>
            <a:off x="563098" y="838966"/>
            <a:ext cx="11230795" cy="550441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D0D32FB-A87F-4130-82F7-40BB123B8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文件预览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8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"/>
    </mc:Choice>
    <mc:Fallback xmlns="">
      <p:transition spd="slow" advTm="13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4DD64D3-FA17-A349-928B-579D3F2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44EDFD9F-77CC-EE42-94E3-2A5DE0927B33}"/>
              </a:ext>
            </a:extLst>
          </p:cNvPr>
          <p:cNvGrpSpPr/>
          <p:nvPr/>
        </p:nvGrpSpPr>
        <p:grpSpPr>
          <a:xfrm>
            <a:off x="7408271" y="1446840"/>
            <a:ext cx="3614306" cy="665567"/>
            <a:chOff x="5255539" y="739032"/>
            <a:chExt cx="3614306" cy="665567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F5D349-4109-CC48-A773-D90D065A85EC}"/>
                </a:ext>
              </a:extLst>
            </p:cNvPr>
            <p:cNvSpPr txBox="1"/>
            <p:nvPr/>
          </p:nvSpPr>
          <p:spPr>
            <a:xfrm>
              <a:off x="6222967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>
                  <a:solidFill>
                    <a:srgbClr val="EDA61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个人基本情况</a:t>
              </a:r>
              <a:endParaRPr kumimoji="1" lang="zh-CN" altLang="en-US" sz="3200" b="1" dirty="0">
                <a:solidFill>
                  <a:srgbClr val="EDA6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516B7047-7BB4-664B-99E2-E778DB4D0F74}"/>
                </a:ext>
              </a:extLst>
            </p:cNvPr>
            <p:cNvSpPr/>
            <p:nvPr/>
          </p:nvSpPr>
          <p:spPr>
            <a:xfrm rot="2700000"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EDA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5012822-22CA-2141-905B-60F159C80C82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FB12018-17E7-374D-963D-E969A6E056C2}"/>
              </a:ext>
            </a:extLst>
          </p:cNvPr>
          <p:cNvGrpSpPr/>
          <p:nvPr/>
        </p:nvGrpSpPr>
        <p:grpSpPr>
          <a:xfrm>
            <a:off x="7408271" y="2607760"/>
            <a:ext cx="3614305" cy="665567"/>
            <a:chOff x="5255539" y="739032"/>
            <a:chExt cx="3614305" cy="66556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0B23A1A-87A4-9C40-86FF-5A480F59FFDB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实习工作介绍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0D877568-2FE1-7B40-839D-4AEF7EF60F30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0E2C75-32F2-6A44-8F58-7FED3BF581B9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2EE558B-9ACD-894E-8C62-0AF79E691683}"/>
              </a:ext>
            </a:extLst>
          </p:cNvPr>
          <p:cNvGrpSpPr/>
          <p:nvPr/>
        </p:nvGrpSpPr>
        <p:grpSpPr>
          <a:xfrm>
            <a:off x="7408271" y="3769394"/>
            <a:ext cx="3614305" cy="665567"/>
            <a:chOff x="5255539" y="739032"/>
            <a:chExt cx="3614305" cy="66556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C4F357F-E68C-DE4F-A3C6-2E4BA9D91057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阶段成果展示</a:t>
              </a: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EC06BBF1-240E-8E43-A3AF-0EBE829F7082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03CF18-70FF-4B46-A7FA-6BBCEBF6EDCC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8524B5E-BE89-5343-B703-3B5B51AD82A3}"/>
              </a:ext>
            </a:extLst>
          </p:cNvPr>
          <p:cNvGrpSpPr/>
          <p:nvPr/>
        </p:nvGrpSpPr>
        <p:grpSpPr>
          <a:xfrm>
            <a:off x="7408271" y="4921484"/>
            <a:ext cx="3203937" cy="665567"/>
            <a:chOff x="5255539" y="739032"/>
            <a:chExt cx="3203937" cy="66556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59AFFBF-D9F1-8B4C-BD46-2A7D26D44552}"/>
                </a:ext>
              </a:extLst>
            </p:cNvPr>
            <p:cNvSpPr txBox="1"/>
            <p:nvPr/>
          </p:nvSpPr>
          <p:spPr>
            <a:xfrm>
              <a:off x="6222966" y="77302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总结与展望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FAACC67B-2D7B-324A-9708-B8B7ABF8B85B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AED2F80-8E54-F149-8C4F-6148CAFA2F36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9">
            <a:extLst>
              <a:ext uri="{FF2B5EF4-FFF2-40B4-BE49-F238E27FC236}">
                <a16:creationId xmlns:a16="http://schemas.microsoft.com/office/drawing/2014/main" id="{B94BA88E-CE91-C34C-8DDF-67984A79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6" y="875869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CF1D76A-03A0-F143-8FF4-C15E3E3C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926"/>
            <a:ext cx="1552575" cy="78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4585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"/>
    </mc:Choice>
    <mc:Fallback>
      <p:transition spd="slow" advTm="22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65804D-E720-4B85-A5D2-0600042F8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"/>
          <a:stretch/>
        </p:blipFill>
        <p:spPr>
          <a:xfrm>
            <a:off x="559268" y="838966"/>
            <a:ext cx="11141320" cy="569689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8F46B17-0308-4BFD-BE86-CB532F6F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消息通信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"/>
    </mc:Choice>
    <mc:Fallback xmlns="">
      <p:transition spd="slow" advTm="150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4744E255-9EF1-4812-884C-BE46EBA8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阶段成果展示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高级检索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893654-2EF9-4D5C-86E5-FD7E3BB6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4" y="838966"/>
            <a:ext cx="11288334" cy="55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"/>
    </mc:Choice>
    <mc:Fallback xmlns="">
      <p:transition spd="slow" advTm="197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4DD64D3-FA17-A349-928B-579D3F2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AFB12018-17E7-374D-963D-E969A6E056C2}"/>
              </a:ext>
            </a:extLst>
          </p:cNvPr>
          <p:cNvGrpSpPr/>
          <p:nvPr/>
        </p:nvGrpSpPr>
        <p:grpSpPr>
          <a:xfrm>
            <a:off x="7408271" y="2607760"/>
            <a:ext cx="3614305" cy="665567"/>
            <a:chOff x="5255539" y="739032"/>
            <a:chExt cx="3614305" cy="66556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0B23A1A-87A4-9C40-86FF-5A480F59FFDB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实习工作介绍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0D877568-2FE1-7B40-839D-4AEF7EF60F30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0E2C75-32F2-6A44-8F58-7FED3BF581B9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2EE558B-9ACD-894E-8C62-0AF79E691683}"/>
              </a:ext>
            </a:extLst>
          </p:cNvPr>
          <p:cNvGrpSpPr/>
          <p:nvPr/>
        </p:nvGrpSpPr>
        <p:grpSpPr>
          <a:xfrm>
            <a:off x="7408271" y="3769394"/>
            <a:ext cx="3614305" cy="665567"/>
            <a:chOff x="5255539" y="739032"/>
            <a:chExt cx="3614305" cy="66556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C4F357F-E68C-DE4F-A3C6-2E4BA9D91057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阶段成果展示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EC06BBF1-240E-8E43-A3AF-0EBE829F7082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03CF18-70FF-4B46-A7FA-6BBCEBF6EDCC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9">
            <a:extLst>
              <a:ext uri="{FF2B5EF4-FFF2-40B4-BE49-F238E27FC236}">
                <a16:creationId xmlns:a16="http://schemas.microsoft.com/office/drawing/2014/main" id="{B94BA88E-CE91-C34C-8DDF-67984A79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6" y="875869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CF1D76A-03A0-F143-8FF4-C15E3E3C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926"/>
            <a:ext cx="1552575" cy="78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749F1A-254B-414F-9F46-3D050487369F}"/>
              </a:ext>
            </a:extLst>
          </p:cNvPr>
          <p:cNvGrpSpPr/>
          <p:nvPr/>
        </p:nvGrpSpPr>
        <p:grpSpPr>
          <a:xfrm>
            <a:off x="7408271" y="1489658"/>
            <a:ext cx="3614305" cy="665567"/>
            <a:chOff x="5255539" y="739032"/>
            <a:chExt cx="3614305" cy="6655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ACA7EB-E1D1-47D9-BF38-7FE03EE46DB4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个人基本情况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圆角矩形 54">
              <a:extLst>
                <a:ext uri="{FF2B5EF4-FFF2-40B4-BE49-F238E27FC236}">
                  <a16:creationId xmlns:a16="http://schemas.microsoft.com/office/drawing/2014/main" id="{41592CC6-E080-477E-A225-CD06F612D8FC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1ED641A-493B-4994-A546-34ED8DCFBD70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1A259B0-F25A-4782-8D82-6CD6E204AB63}"/>
              </a:ext>
            </a:extLst>
          </p:cNvPr>
          <p:cNvGrpSpPr/>
          <p:nvPr/>
        </p:nvGrpSpPr>
        <p:grpSpPr>
          <a:xfrm>
            <a:off x="7408270" y="4965015"/>
            <a:ext cx="3203938" cy="665567"/>
            <a:chOff x="5255539" y="739032"/>
            <a:chExt cx="3203938" cy="66556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EB7F45F-C535-438C-9319-113B0026C7D6}"/>
                </a:ext>
              </a:extLst>
            </p:cNvPr>
            <p:cNvSpPr txBox="1"/>
            <p:nvPr/>
          </p:nvSpPr>
          <p:spPr>
            <a:xfrm>
              <a:off x="6222967" y="77302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>
                  <a:solidFill>
                    <a:srgbClr val="EDA61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总结与展望</a:t>
              </a:r>
              <a:endParaRPr kumimoji="1" lang="zh-CN" altLang="en-US" sz="3200" b="1" dirty="0">
                <a:solidFill>
                  <a:srgbClr val="EDA6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圆角矩形 5">
              <a:extLst>
                <a:ext uri="{FF2B5EF4-FFF2-40B4-BE49-F238E27FC236}">
                  <a16:creationId xmlns:a16="http://schemas.microsoft.com/office/drawing/2014/main" id="{6403807B-C483-4906-831E-D932095EA849}"/>
                </a:ext>
              </a:extLst>
            </p:cNvPr>
            <p:cNvSpPr/>
            <p:nvPr/>
          </p:nvSpPr>
          <p:spPr>
            <a:xfrm rot="2700000"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EDA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5174645-985D-4E06-885C-5E0F35F40DDC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4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"/>
    </mc:Choice>
    <mc:Fallback xmlns="">
      <p:transition spd="slow" advTm="9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050B933-22F1-45B9-A143-BDB8569C4DD0}"/>
              </a:ext>
            </a:extLst>
          </p:cNvPr>
          <p:cNvSpPr txBox="1"/>
          <p:nvPr/>
        </p:nvSpPr>
        <p:spPr>
          <a:xfrm>
            <a:off x="348453" y="1628195"/>
            <a:ext cx="10614822" cy="344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代码编写规范：注释、封装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数据库设计原则：减少冗余、可扩展性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后端技术栈：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WebSocket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Spring Boot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Shiro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Mybatis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-plus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数据结构：链表、图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并发容器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熟练使用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git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B25B563-7500-4F85-B3CA-A3E77B05D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总结与展望</a:t>
            </a:r>
            <a:r>
              <a:rPr lang="en-US" altLang="zh-CN" sz="3200" b="1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A79AC34-92B8-480C-B8E2-BBEB95DB0626}"/>
              </a:ext>
            </a:extLst>
          </p:cNvPr>
          <p:cNvSpPr txBox="1"/>
          <p:nvPr/>
        </p:nvSpPr>
        <p:spPr>
          <a:xfrm>
            <a:off x="655343" y="1377947"/>
            <a:ext cx="10275893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添加文件流转信息显示，支持对文件流转的全过程进行查看；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添加收藏功能，能够将现有文件进行收藏，方便后续查看；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完善消息通信机制，能够对涉及具体用户的操作进行提醒，包括发送、审核等操作；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完善文件预览和编辑服务逻辑，提高文件预览和编辑时的打开速度；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添加流程定制功能，支持根据实际场景进行流程定制；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不断学习新知识、新技能，多阅读源码、官方文档，提高代码编写水平。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FE0E7A-58C2-405B-A404-7DF7AB7D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后续计划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8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"/>
    </mc:Choice>
    <mc:Fallback xmlns="">
      <p:transition spd="slow" advTm="321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建筑的设计&#10;&#10;中度可信度描述已自动生成">
            <a:extLst>
              <a:ext uri="{FF2B5EF4-FFF2-40B4-BE49-F238E27FC236}">
                <a16:creationId xmlns:a16="http://schemas.microsoft.com/office/drawing/2014/main" id="{873C1D53-F963-2242-81B0-C5128F8E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1CE06B0-5703-1F48-BE5D-92616BE447B6}"/>
              </a:ext>
            </a:extLst>
          </p:cNvPr>
          <p:cNvSpPr txBox="1"/>
          <p:nvPr/>
        </p:nvSpPr>
        <p:spPr>
          <a:xfrm>
            <a:off x="724429" y="2101821"/>
            <a:ext cx="61863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谢谢！请批评指正！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F5E09EF-E3B3-8645-A75F-EEB19E0459AD}"/>
              </a:ext>
            </a:extLst>
          </p:cNvPr>
          <p:cNvGrpSpPr/>
          <p:nvPr/>
        </p:nvGrpSpPr>
        <p:grpSpPr>
          <a:xfrm>
            <a:off x="865194" y="3858087"/>
            <a:ext cx="751294" cy="750011"/>
            <a:chOff x="576214" y="340877"/>
            <a:chExt cx="696731" cy="69554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BD94AB2-7AFC-6A4D-9E15-2F9C950AFCE6}"/>
                </a:ext>
              </a:extLst>
            </p:cNvPr>
            <p:cNvSpPr/>
            <p:nvPr/>
          </p:nvSpPr>
          <p:spPr>
            <a:xfrm>
              <a:off x="616769" y="374433"/>
              <a:ext cx="615621" cy="615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A86A93A-FAF0-EC43-A0E3-7EB234ED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14" y="340877"/>
              <a:ext cx="696731" cy="695541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09A545C-A3DF-CE4E-B90B-5DB5C3C7F081}"/>
              </a:ext>
            </a:extLst>
          </p:cNvPr>
          <p:cNvSpPr txBox="1"/>
          <p:nvPr/>
        </p:nvSpPr>
        <p:spPr>
          <a:xfrm>
            <a:off x="1677152" y="3851180"/>
            <a:ext cx="5124839" cy="75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苏州空天信息研究院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中国科学院空天信息创新研究院（苏州）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47645DC-1FF2-C44F-BDDD-D88500015C1C}"/>
              </a:ext>
            </a:extLst>
          </p:cNvPr>
          <p:cNvCxnSpPr>
            <a:cxnSpLocks/>
          </p:cNvCxnSpPr>
          <p:nvPr/>
        </p:nvCxnSpPr>
        <p:spPr>
          <a:xfrm>
            <a:off x="838333" y="3414525"/>
            <a:ext cx="5257667" cy="0"/>
          </a:xfrm>
          <a:prstGeom prst="line">
            <a:avLst/>
          </a:prstGeom>
          <a:ln w="28575">
            <a:solidFill>
              <a:srgbClr val="01A3D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50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FE57417-FCE4-014F-921E-E0663F37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个人基本情况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29FF767-7AC2-405B-9C1E-16BC7488E9B1}"/>
              </a:ext>
            </a:extLst>
          </p:cNvPr>
          <p:cNvSpPr txBox="1"/>
          <p:nvPr/>
        </p:nvSpPr>
        <p:spPr>
          <a:xfrm>
            <a:off x="712976" y="915442"/>
            <a:ext cx="11065081" cy="556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姓名：潘逸冬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学校：中国矿业大学 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专业：计算机科学与技术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毕业时间：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项目经历：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、实验室开放项目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基于树莓派的可见光图像测量方法研究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       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、校级大学生创新创业项目：基于树莓派的水位智能测控系统设计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       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、团队项目：手机银行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       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年第十一届中国软件杯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赛题：智能创作平台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编程语言：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实习岗位：二十一室应用技术三部 系统后端开发</a:t>
            </a:r>
          </a:p>
        </p:txBody>
      </p:sp>
    </p:spTree>
    <p:extLst>
      <p:ext uri="{BB962C8B-B14F-4D97-AF65-F5344CB8AC3E}">
        <p14:creationId xmlns:p14="http://schemas.microsoft.com/office/powerpoint/2010/main" val="147607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69"/>
    </mc:Choice>
    <mc:Fallback>
      <p:transition spd="slow" advTm="602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4DD64D3-FA17-A349-928B-579D3F2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02EE558B-9ACD-894E-8C62-0AF79E691683}"/>
              </a:ext>
            </a:extLst>
          </p:cNvPr>
          <p:cNvGrpSpPr/>
          <p:nvPr/>
        </p:nvGrpSpPr>
        <p:grpSpPr>
          <a:xfrm>
            <a:off x="7408271" y="3769394"/>
            <a:ext cx="3614305" cy="665567"/>
            <a:chOff x="5255539" y="739032"/>
            <a:chExt cx="3614305" cy="66556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C4F357F-E68C-DE4F-A3C6-2E4BA9D91057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阶段成果展示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EC06BBF1-240E-8E43-A3AF-0EBE829F7082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03CF18-70FF-4B46-A7FA-6BBCEBF6EDCC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8524B5E-BE89-5343-B703-3B5B51AD82A3}"/>
              </a:ext>
            </a:extLst>
          </p:cNvPr>
          <p:cNvGrpSpPr/>
          <p:nvPr/>
        </p:nvGrpSpPr>
        <p:grpSpPr>
          <a:xfrm>
            <a:off x="7408271" y="4921484"/>
            <a:ext cx="3203937" cy="665567"/>
            <a:chOff x="5255539" y="739032"/>
            <a:chExt cx="3203937" cy="66556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59AFFBF-D9F1-8B4C-BD46-2A7D26D44552}"/>
                </a:ext>
              </a:extLst>
            </p:cNvPr>
            <p:cNvSpPr txBox="1"/>
            <p:nvPr/>
          </p:nvSpPr>
          <p:spPr>
            <a:xfrm>
              <a:off x="6222966" y="77302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总结与展望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FAACC67B-2D7B-324A-9708-B8B7ABF8B85B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AED2F80-8E54-F149-8C4F-6148CAFA2F36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9">
            <a:extLst>
              <a:ext uri="{FF2B5EF4-FFF2-40B4-BE49-F238E27FC236}">
                <a16:creationId xmlns:a16="http://schemas.microsoft.com/office/drawing/2014/main" id="{B94BA88E-CE91-C34C-8DDF-67984A79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6" y="875869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CF1D76A-03A0-F143-8FF4-C15E3E3C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926"/>
            <a:ext cx="1552575" cy="78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1749F1A-254B-414F-9F46-3D050487369F}"/>
              </a:ext>
            </a:extLst>
          </p:cNvPr>
          <p:cNvGrpSpPr/>
          <p:nvPr/>
        </p:nvGrpSpPr>
        <p:grpSpPr>
          <a:xfrm>
            <a:off x="7408271" y="1489658"/>
            <a:ext cx="3614305" cy="665567"/>
            <a:chOff x="5255539" y="739032"/>
            <a:chExt cx="3614305" cy="6655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8ACA7EB-E1D1-47D9-BF38-7FE03EE46DB4}"/>
                </a:ext>
              </a:extLst>
            </p:cNvPr>
            <p:cNvSpPr txBox="1"/>
            <p:nvPr/>
          </p:nvSpPr>
          <p:spPr>
            <a:xfrm>
              <a:off x="6222966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>
                  <a:solidFill>
                    <a:srgbClr val="0152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个人基本情况</a:t>
              </a:r>
              <a:endParaRPr kumimoji="1" lang="zh-CN" altLang="en-US" sz="3200" dirty="0">
                <a:solidFill>
                  <a:srgbClr val="0152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圆角矩形 54">
              <a:extLst>
                <a:ext uri="{FF2B5EF4-FFF2-40B4-BE49-F238E27FC236}">
                  <a16:creationId xmlns:a16="http://schemas.microsoft.com/office/drawing/2014/main" id="{41592CC6-E080-477E-A225-CD06F612D8FC}"/>
                </a:ext>
              </a:extLst>
            </p:cNvPr>
            <p:cNvSpPr/>
            <p:nvPr/>
          </p:nvSpPr>
          <p:spPr>
            <a:xfrm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025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1ED641A-493B-4994-A546-34ED8DCFBD70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BC2FED-0423-48F5-81FD-405E106649C5}"/>
              </a:ext>
            </a:extLst>
          </p:cNvPr>
          <p:cNvGrpSpPr/>
          <p:nvPr/>
        </p:nvGrpSpPr>
        <p:grpSpPr>
          <a:xfrm>
            <a:off x="7408271" y="2598217"/>
            <a:ext cx="3614306" cy="665567"/>
            <a:chOff x="5255539" y="739032"/>
            <a:chExt cx="3614306" cy="66556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E1FD5A-87DF-4F12-B8E9-31D5CDAC179E}"/>
                </a:ext>
              </a:extLst>
            </p:cNvPr>
            <p:cNvSpPr txBox="1"/>
            <p:nvPr/>
          </p:nvSpPr>
          <p:spPr>
            <a:xfrm>
              <a:off x="6222967" y="77302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>
                  <a:solidFill>
                    <a:srgbClr val="EDA61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实习工作介绍</a:t>
              </a:r>
              <a:endParaRPr kumimoji="1" lang="zh-CN" altLang="en-US" sz="3200" b="1" dirty="0">
                <a:solidFill>
                  <a:srgbClr val="EDA6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圆角矩形 5">
              <a:extLst>
                <a:ext uri="{FF2B5EF4-FFF2-40B4-BE49-F238E27FC236}">
                  <a16:creationId xmlns:a16="http://schemas.microsoft.com/office/drawing/2014/main" id="{3E594C13-1CDE-47A7-B5D5-85D9B2CB6619}"/>
                </a:ext>
              </a:extLst>
            </p:cNvPr>
            <p:cNvSpPr/>
            <p:nvPr/>
          </p:nvSpPr>
          <p:spPr>
            <a:xfrm rot="2700000">
              <a:off x="5255539" y="739032"/>
              <a:ext cx="665567" cy="665567"/>
            </a:xfrm>
            <a:prstGeom prst="roundRect">
              <a:avLst>
                <a:gd name="adj" fmla="val 5218"/>
              </a:avLst>
            </a:prstGeom>
            <a:solidFill>
              <a:srgbClr val="EDA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AA5EA73-96EF-4499-8904-16AF5BDD9F14}"/>
                </a:ext>
              </a:extLst>
            </p:cNvPr>
            <p:cNvSpPr txBox="1"/>
            <p:nvPr/>
          </p:nvSpPr>
          <p:spPr>
            <a:xfrm>
              <a:off x="5255541" y="776292"/>
              <a:ext cx="6655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91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"/>
    </mc:Choice>
    <mc:Fallback>
      <p:transition spd="slow" advTm="20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FE57417-FCE4-014F-921E-E0663F37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对角圆角矩形 7">
            <a:extLst>
              <a:ext uri="{FF2B5EF4-FFF2-40B4-BE49-F238E27FC236}">
                <a16:creationId xmlns:a16="http://schemas.microsoft.com/office/drawing/2014/main" id="{85FA9338-A05C-4C42-B847-B5A654E0EE58}"/>
              </a:ext>
            </a:extLst>
          </p:cNvPr>
          <p:cNvSpPr/>
          <p:nvPr/>
        </p:nvSpPr>
        <p:spPr>
          <a:xfrm>
            <a:off x="1023505" y="1581227"/>
            <a:ext cx="9751868" cy="3167754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由于基动系统业务流程繁杂、系统规模大、定制化程度高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，不便直接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于其它文件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整编需求场景，因此本系统基于基动系统的基础流程，开发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通用的文件整编系统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，旨在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简化流程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剥离业务细节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方便移植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到其他系统，同时可根据实际业务场景进行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8970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0"/>
    </mc:Choice>
    <mc:Fallback>
      <p:transition spd="slow" advTm="148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FE57417-FCE4-014F-921E-E0663F37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87029B-B1A0-6D43-3D81-3B853220376F}"/>
              </a:ext>
            </a:extLst>
          </p:cNvPr>
          <p:cNvGrpSpPr/>
          <p:nvPr/>
        </p:nvGrpSpPr>
        <p:grpSpPr bwMode="auto">
          <a:xfrm>
            <a:off x="3421495" y="1485039"/>
            <a:ext cx="4712970" cy="962660"/>
            <a:chOff x="740132" y="1442039"/>
            <a:chExt cx="4249968" cy="802133"/>
          </a:xfrm>
        </p:grpSpPr>
        <p:sp>
          <p:nvSpPr>
            <p:cNvPr id="3" name="Rectangle 631">
              <a:extLst>
                <a:ext uri="{FF2B5EF4-FFF2-40B4-BE49-F238E27FC236}">
                  <a16:creationId xmlns:a16="http://schemas.microsoft.com/office/drawing/2014/main" id="{D5D294BD-9E5A-4611-2F8B-FDF1C6A01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132" y="1442039"/>
              <a:ext cx="4249968" cy="8021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" name="TextBox 707">
              <a:extLst>
                <a:ext uri="{FF2B5EF4-FFF2-40B4-BE49-F238E27FC236}">
                  <a16:creationId xmlns:a16="http://schemas.microsoft.com/office/drawing/2014/main" id="{6C2F6401-8C83-A9AA-6B89-2D43538DA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546" y="1645747"/>
              <a:ext cx="3620661" cy="384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</a:t>
              </a:r>
              <a:r>
                <a:rPr lang="zh-CN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框架搭建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17" name="图片 41">
              <a:extLst>
                <a:ext uri="{FF2B5EF4-FFF2-40B4-BE49-F238E27FC236}">
                  <a16:creationId xmlns:a16="http://schemas.microsoft.com/office/drawing/2014/main" id="{076C598B-C4CA-2A8B-E9CD-9E0367D93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905" y="1657502"/>
              <a:ext cx="371993" cy="37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605E2F-74E5-64D9-0CDA-5BF0AE75531D}"/>
              </a:ext>
            </a:extLst>
          </p:cNvPr>
          <p:cNvGrpSpPr/>
          <p:nvPr/>
        </p:nvGrpSpPr>
        <p:grpSpPr bwMode="auto">
          <a:xfrm>
            <a:off x="3421495" y="2988084"/>
            <a:ext cx="4712970" cy="962660"/>
            <a:chOff x="740132" y="1442039"/>
            <a:chExt cx="4249968" cy="802133"/>
          </a:xfrm>
          <a:solidFill>
            <a:schemeClr val="accent5">
              <a:lumMod val="75000"/>
            </a:schemeClr>
          </a:solidFill>
        </p:grpSpPr>
        <p:sp>
          <p:nvSpPr>
            <p:cNvPr id="19" name="Rectangle 631">
              <a:extLst>
                <a:ext uri="{FF2B5EF4-FFF2-40B4-BE49-F238E27FC236}">
                  <a16:creationId xmlns:a16="http://schemas.microsoft.com/office/drawing/2014/main" id="{304F0732-8101-11C7-19EC-32FBF509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132" y="1442039"/>
              <a:ext cx="4249968" cy="8021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0" name="TextBox 707">
              <a:extLst>
                <a:ext uri="{FF2B5EF4-FFF2-40B4-BE49-F238E27FC236}">
                  <a16:creationId xmlns:a16="http://schemas.microsoft.com/office/drawing/2014/main" id="{FC088CB5-0522-9B8A-DBC6-A8BB9C673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546" y="1645747"/>
              <a:ext cx="3404784" cy="3836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017"/>
              <a:r>
                <a:rPr lang="en-US" altLang="zh-CN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zh-CN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pic>
          <p:nvPicPr>
            <p:cNvPr id="21" name="图片 41">
              <a:extLst>
                <a:ext uri="{FF2B5EF4-FFF2-40B4-BE49-F238E27FC236}">
                  <a16:creationId xmlns:a16="http://schemas.microsoft.com/office/drawing/2014/main" id="{B652F83C-96BA-095B-176A-AA620785D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905" y="1657502"/>
              <a:ext cx="371993" cy="3719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6BE8576-78FD-8018-0EA6-52468808F19D}"/>
              </a:ext>
            </a:extLst>
          </p:cNvPr>
          <p:cNvGrpSpPr/>
          <p:nvPr/>
        </p:nvGrpSpPr>
        <p:grpSpPr bwMode="auto">
          <a:xfrm>
            <a:off x="3421495" y="4491129"/>
            <a:ext cx="4712970" cy="962660"/>
            <a:chOff x="740132" y="1442039"/>
            <a:chExt cx="4249968" cy="802133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631">
              <a:extLst>
                <a:ext uri="{FF2B5EF4-FFF2-40B4-BE49-F238E27FC236}">
                  <a16:creationId xmlns:a16="http://schemas.microsoft.com/office/drawing/2014/main" id="{CA196A0A-B382-E7BD-F75D-6E2EB4E7F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132" y="1442039"/>
              <a:ext cx="4249968" cy="8021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4" name="TextBox 707">
              <a:extLst>
                <a:ext uri="{FF2B5EF4-FFF2-40B4-BE49-F238E27FC236}">
                  <a16:creationId xmlns:a16="http://schemas.microsoft.com/office/drawing/2014/main" id="{5F09F4A2-2C79-18E2-68EB-A097B66FD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84" y="1645747"/>
              <a:ext cx="3404784" cy="38360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017"/>
              <a:r>
                <a:rPr lang="en-US" altLang="zh-CN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r>
                <a:rPr lang="zh-CN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模块开发</a:t>
              </a:r>
            </a:p>
          </p:txBody>
        </p:sp>
        <p:pic>
          <p:nvPicPr>
            <p:cNvPr id="25" name="图片 41">
              <a:extLst>
                <a:ext uri="{FF2B5EF4-FFF2-40B4-BE49-F238E27FC236}">
                  <a16:creationId xmlns:a16="http://schemas.microsoft.com/office/drawing/2014/main" id="{3925EA75-C4E4-F3DE-A208-6F0C8F4E2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905" y="1657502"/>
              <a:ext cx="371993" cy="3719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47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"/>
    </mc:Choice>
    <mc:Fallback xmlns="">
      <p:transition spd="slow" advTm="12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>
            <a:extLst>
              <a:ext uri="{FF2B5EF4-FFF2-40B4-BE49-F238E27FC236}">
                <a16:creationId xmlns:a16="http://schemas.microsoft.com/office/drawing/2014/main" id="{4745C828-4907-4BE5-8AF1-A6DF9467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8"/>
            <a:ext cx="8686800" cy="62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实习工作介绍</a:t>
            </a:r>
            <a:r>
              <a:rPr lang="en-US" altLang="zh-CN" sz="3200" b="1" dirty="0">
                <a:solidFill>
                  <a:srgbClr val="0052A6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后台框架搭建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7AA49D-4E45-430E-822C-B7039CC1A614}"/>
              </a:ext>
            </a:extLst>
          </p:cNvPr>
          <p:cNvSpPr txBox="1"/>
          <p:nvPr/>
        </p:nvSpPr>
        <p:spPr>
          <a:xfrm>
            <a:off x="6698680" y="622641"/>
            <a:ext cx="5263897" cy="599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Nginx</a:t>
            </a: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高性能的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和反向代理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服务器，端口负载均衡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WebSocket: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前后端消息通信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Tomcat: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本地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服务器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Apache Shiro: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用户管理框架，获取用户信息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Knife4j: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接口管理文档，向前端提供接口信息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MyBatis</a:t>
            </a: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-Plus: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MySQL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框架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Spring Data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Redis: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Spring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框架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接口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MYSQL: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关系型数据库，记录关键信息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Redis: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非关系型数据库，存放数据库缓存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KKFileView</a:t>
            </a: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文件预览服务，转化为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展示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Onlyoffice</a:t>
            </a: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文件编辑服务，支持全套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Office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文件在线编辑、保存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145428B-4A54-459F-AA0C-2CA9DF96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30" y="1833789"/>
            <a:ext cx="6469026" cy="4900990"/>
          </a:xfrm>
          <a:prstGeom prst="rect">
            <a:avLst/>
          </a:prstGeom>
        </p:spPr>
      </p:pic>
      <p:sp>
        <p:nvSpPr>
          <p:cNvPr id="4" name="对角圆角矩形 7">
            <a:extLst>
              <a:ext uri="{FF2B5EF4-FFF2-40B4-BE49-F238E27FC236}">
                <a16:creationId xmlns:a16="http://schemas.microsoft.com/office/drawing/2014/main" id="{F3E4593E-DB4C-CC92-649B-686A7F96558B}"/>
              </a:ext>
            </a:extLst>
          </p:cNvPr>
          <p:cNvSpPr/>
          <p:nvPr/>
        </p:nvSpPr>
        <p:spPr>
          <a:xfrm>
            <a:off x="348212" y="869980"/>
            <a:ext cx="6181768" cy="848342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系统采用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SpringBoot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框架进行搭建，在此基础上采用多种套件。</a:t>
            </a:r>
          </a:p>
        </p:txBody>
      </p:sp>
    </p:spTree>
    <p:extLst>
      <p:ext uri="{BB962C8B-B14F-4D97-AF65-F5344CB8AC3E}">
        <p14:creationId xmlns:p14="http://schemas.microsoft.com/office/powerpoint/2010/main" val="33848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AC6F3F9-0064-3F41-9A91-966817E0C924}"/>
              </a:ext>
            </a:extLst>
          </p:cNvPr>
          <p:cNvCxnSpPr>
            <a:cxnSpLocks/>
          </p:cNvCxnSpPr>
          <p:nvPr/>
        </p:nvCxnSpPr>
        <p:spPr>
          <a:xfrm>
            <a:off x="179512" y="699542"/>
            <a:ext cx="9372702" cy="0"/>
          </a:xfrm>
          <a:prstGeom prst="line">
            <a:avLst/>
          </a:prstGeom>
          <a:ln w="25400">
            <a:gradFill>
              <a:gsLst>
                <a:gs pos="0">
                  <a:srgbClr val="0052A6"/>
                </a:gs>
                <a:gs pos="100000">
                  <a:srgbClr val="01B0F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">
            <a:extLst>
              <a:ext uri="{FF2B5EF4-FFF2-40B4-BE49-F238E27FC236}">
                <a16:creationId xmlns:a16="http://schemas.microsoft.com/office/drawing/2014/main" id="{57900313-A213-4239-8ED6-03541671A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8319"/>
            <a:ext cx="8229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0" rIns="91438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  </a:t>
            </a:r>
            <a:r>
              <a:rPr lang="zh-CN" altLang="en-US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实习工作介绍</a:t>
            </a:r>
            <a:r>
              <a:rPr lang="en-US" altLang="zh-CN" sz="3200" b="1" dirty="0">
                <a:solidFill>
                  <a:srgbClr val="0052A6"/>
                </a:solidFill>
                <a:latin typeface="Times New Roman" panose="02020603050405020304" pitchFamily="18" charset="0"/>
                <a:ea typeface="微软雅黑" pitchFamily="34" charset="-122"/>
              </a:rPr>
              <a:t>—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数据库设计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1" hangingPunct="1"/>
            <a:endParaRPr lang="zh-CN" altLang="en-US" sz="3200" b="1" dirty="0">
              <a:solidFill>
                <a:srgbClr val="0052A6"/>
              </a:solidFill>
              <a:latin typeface="Times New Roman" panose="02020603050405020304" pitchFamily="18" charset="0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11A611-03CE-4EFE-B8B0-B25FADEA4174}"/>
              </a:ext>
            </a:extLst>
          </p:cNvPr>
          <p:cNvSpPr txBox="1"/>
          <p:nvPr/>
        </p:nvSpPr>
        <p:spPr>
          <a:xfrm>
            <a:off x="593125" y="2533029"/>
            <a:ext cx="6060262" cy="335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强大的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CURD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操作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支持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Lambda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形式调用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内置分页插件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自动代码生成插件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支持全局通用方法注入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C00CB72-0EAA-4F4A-8FD7-F2AE129D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57" y="2284705"/>
            <a:ext cx="5110585" cy="4157660"/>
          </a:xfrm>
          <a:prstGeom prst="rect">
            <a:avLst/>
          </a:prstGeom>
        </p:spPr>
      </p:pic>
      <p:sp>
        <p:nvSpPr>
          <p:cNvPr id="19" name="对角圆角矩形 7">
            <a:extLst>
              <a:ext uri="{FF2B5EF4-FFF2-40B4-BE49-F238E27FC236}">
                <a16:creationId xmlns:a16="http://schemas.microsoft.com/office/drawing/2014/main" id="{76BB4FB3-ABCE-44E2-B8B0-258D64D033D2}"/>
              </a:ext>
            </a:extLst>
          </p:cNvPr>
          <p:cNvSpPr/>
          <p:nvPr/>
        </p:nvSpPr>
        <p:spPr>
          <a:xfrm>
            <a:off x="593125" y="952159"/>
            <a:ext cx="11177923" cy="1248115"/>
          </a:xfrm>
          <a:prstGeom prst="round2Diag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indent="457200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采用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MySQL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作为系统主要的数据存储数据库，主要涉及用户表、目录表、文件表以及文件状态表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个数据库表，借助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MyBatis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-Plus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工具进行库表数据的增删改查等操作。</a:t>
            </a:r>
          </a:p>
        </p:txBody>
      </p:sp>
    </p:spTree>
    <p:extLst>
      <p:ext uri="{BB962C8B-B14F-4D97-AF65-F5344CB8AC3E}">
        <p14:creationId xmlns:p14="http://schemas.microsoft.com/office/powerpoint/2010/main" val="137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"/>
    </mc:Choice>
    <mc:Fallback xmlns="">
      <p:transition spd="slow" advTm="49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kumimoji="1" sz="20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6103</TotalTime>
  <Words>2172</Words>
  <Application>Microsoft Office PowerPoint</Application>
  <PresentationFormat>宽屏</PresentationFormat>
  <Paragraphs>287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UKIJ Qolyazma</vt:lpstr>
      <vt:lpstr>等线</vt:lpstr>
      <vt:lpstr>等线 Light</vt:lpstr>
      <vt:lpstr>黑体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逸冬 潘</cp:lastModifiedBy>
  <cp:revision>78</cp:revision>
  <dcterms:created xsi:type="dcterms:W3CDTF">2021-12-31T02:04:24Z</dcterms:created>
  <dcterms:modified xsi:type="dcterms:W3CDTF">2022-08-23T00:53:47Z</dcterms:modified>
</cp:coreProperties>
</file>